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443" r:id="rId3"/>
    <p:sldId id="444" r:id="rId4"/>
    <p:sldId id="445" r:id="rId5"/>
    <p:sldId id="446" r:id="rId6"/>
    <p:sldId id="447" r:id="rId7"/>
    <p:sldId id="448" r:id="rId8"/>
    <p:sldId id="449" r:id="rId9"/>
    <p:sldId id="450" r:id="rId10"/>
    <p:sldId id="451" r:id="rId11"/>
    <p:sldId id="394" r:id="rId12"/>
    <p:sldId id="395" r:id="rId13"/>
    <p:sldId id="453" r:id="rId14"/>
    <p:sldId id="452" r:id="rId15"/>
    <p:sldId id="454" r:id="rId16"/>
    <p:sldId id="455" r:id="rId17"/>
    <p:sldId id="456" r:id="rId18"/>
    <p:sldId id="467" r:id="rId19"/>
    <p:sldId id="465" r:id="rId20"/>
    <p:sldId id="468" r:id="rId21"/>
    <p:sldId id="457" r:id="rId22"/>
    <p:sldId id="458" r:id="rId23"/>
    <p:sldId id="459" r:id="rId24"/>
    <p:sldId id="461" r:id="rId25"/>
    <p:sldId id="462" r:id="rId26"/>
    <p:sldId id="463" r:id="rId27"/>
    <p:sldId id="464" r:id="rId28"/>
    <p:sldId id="466" r:id="rId29"/>
    <p:sldId id="469" r:id="rId30"/>
    <p:sldId id="470" r:id="rId31"/>
    <p:sldId id="471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7" r:id="rId47"/>
    <p:sldId id="412" r:id="rId48"/>
    <p:sldId id="411" r:id="rId49"/>
    <p:sldId id="418" r:id="rId50"/>
    <p:sldId id="460" r:id="rId51"/>
    <p:sldId id="419" r:id="rId52"/>
    <p:sldId id="420" r:id="rId53"/>
    <p:sldId id="421" r:id="rId54"/>
    <p:sldId id="422" r:id="rId55"/>
    <p:sldId id="423" r:id="rId56"/>
    <p:sldId id="424" r:id="rId57"/>
    <p:sldId id="42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E5"/>
    <a:srgbClr val="F39921"/>
    <a:srgbClr val="FF0000"/>
    <a:srgbClr val="FFFFFF"/>
    <a:srgbClr val="41007C"/>
    <a:srgbClr val="007F00"/>
    <a:srgbClr val="0000FF"/>
    <a:srgbClr val="A52A2A"/>
    <a:srgbClr val="C7D3F1"/>
    <a:srgbClr val="BED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943" autoAdjust="0"/>
  </p:normalViewPr>
  <p:slideViewPr>
    <p:cSldViewPr snapToGrid="0">
      <p:cViewPr varScale="1">
        <p:scale>
          <a:sx n="112" d="100"/>
          <a:sy n="112" d="100"/>
        </p:scale>
        <p:origin x="42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AD2E874-BA10-4B2D-8B04-7F766CCF54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5BE726-E9C3-49A3-B4BD-829A9C1E68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57834-2DC1-47E3-80B6-E36E2687DCB6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491493-A2C8-4686-8A4E-431B645315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BAC00E-6ED3-4679-906E-7AC126BB54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6276A-049B-4D23-9CA0-B326A5EE6D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96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1DC3C-6D9F-4C0C-8CF4-F0064A453C8A}" type="datetimeFigureOut">
              <a:rPr lang="ko-KR" altLang="en-US" smtClean="0"/>
              <a:t>2022-08-21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4621-AB89-41FC-86D1-BB3D1E281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2197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864621-AB89-41FC-86D1-BB3D1E281D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94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35CFFD-60F9-43F7-A248-6D20BADEAF3B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EF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39072D-E877-41F6-9E33-F0924F6F92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70" y="2660502"/>
            <a:ext cx="3904410" cy="3559323"/>
          </a:xfrm>
          <a:prstGeom prst="rect">
            <a:avLst/>
          </a:prstGeom>
        </p:spPr>
      </p:pic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792683B7-F252-4864-8285-318774980353}"/>
              </a:ext>
            </a:extLst>
          </p:cNvPr>
          <p:cNvSpPr/>
          <p:nvPr userDrawn="1"/>
        </p:nvSpPr>
        <p:spPr>
          <a:xfrm rot="10800000" flipH="1" flipV="1">
            <a:off x="0" y="5735636"/>
            <a:ext cx="12192002" cy="1122363"/>
          </a:xfrm>
          <a:prstGeom prst="rtTriangle">
            <a:avLst/>
          </a:prstGeom>
          <a:solidFill>
            <a:srgbClr val="2B4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788FB24-0792-417C-8F18-4FA0AC1AF13C}"/>
              </a:ext>
            </a:extLst>
          </p:cNvPr>
          <p:cNvSpPr/>
          <p:nvPr userDrawn="1"/>
        </p:nvSpPr>
        <p:spPr>
          <a:xfrm flipH="1" flipV="1">
            <a:off x="-3" y="-5"/>
            <a:ext cx="12192002" cy="1122368"/>
          </a:xfrm>
          <a:prstGeom prst="rtTriangle">
            <a:avLst/>
          </a:prstGeom>
          <a:solidFill>
            <a:srgbClr val="C7D3F1"/>
          </a:solidFill>
          <a:ln>
            <a:solidFill>
              <a:srgbClr val="A8B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0AF2FE-80EE-42E3-ABC8-BA6C72597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BA069-A844-4CA6-8D18-1509EDC9DCBD}"/>
              </a:ext>
            </a:extLst>
          </p:cNvPr>
          <p:cNvSpPr txBox="1"/>
          <p:nvPr userDrawn="1"/>
        </p:nvSpPr>
        <p:spPr>
          <a:xfrm>
            <a:off x="79022" y="6219825"/>
            <a:ext cx="3255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Seokhwan Yang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DEC2D-BE19-420C-86DE-D25ED166CDC2}"/>
              </a:ext>
            </a:extLst>
          </p:cNvPr>
          <p:cNvSpPr txBox="1"/>
          <p:nvPr userDrawn="1"/>
        </p:nvSpPr>
        <p:spPr>
          <a:xfrm>
            <a:off x="11022537" y="740372"/>
            <a:ext cx="10515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500" dirty="0">
                <a:solidFill>
                  <a:srgbClr val="9A0000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 sz="500" dirty="0">
                <a:solidFill>
                  <a:srgbClr val="2B4FAC"/>
                </a:solidFill>
                <a:latin typeface="Cooper Black" panose="0208090404030B020404" pitchFamily="18" charset="0"/>
              </a:rPr>
              <a:t>rtificial </a:t>
            </a:r>
            <a:r>
              <a:rPr lang="en-US" altLang="ko-KR" sz="500" dirty="0">
                <a:solidFill>
                  <a:srgbClr val="9A0000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 sz="500" dirty="0">
                <a:solidFill>
                  <a:srgbClr val="2B4FAC"/>
                </a:solidFill>
                <a:latin typeface="Cooper Black" panose="0208090404030B020404" pitchFamily="18" charset="0"/>
              </a:rPr>
              <a:t>ntelligence &amp; </a:t>
            </a:r>
          </a:p>
          <a:p>
            <a:pPr algn="r"/>
            <a:r>
              <a:rPr lang="en-US" altLang="ko-KR" sz="500" dirty="0">
                <a:solidFill>
                  <a:srgbClr val="9A0000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 sz="500" dirty="0">
                <a:solidFill>
                  <a:srgbClr val="2B4FAC"/>
                </a:solidFill>
                <a:latin typeface="Cooper Black" panose="0208090404030B020404" pitchFamily="18" charset="0"/>
              </a:rPr>
              <a:t>ata </a:t>
            </a:r>
            <a:r>
              <a:rPr lang="en-US" altLang="ko-KR" sz="500" dirty="0">
                <a:solidFill>
                  <a:srgbClr val="9A0000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 sz="500" dirty="0">
                <a:solidFill>
                  <a:srgbClr val="2B4FAC"/>
                </a:solidFill>
                <a:latin typeface="Cooper Black" panose="0208090404030B020404" pitchFamily="18" charset="0"/>
              </a:rPr>
              <a:t>nalysis </a:t>
            </a:r>
            <a:r>
              <a:rPr lang="en-US" altLang="ko-KR" sz="500" dirty="0">
                <a:solidFill>
                  <a:srgbClr val="9A0000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 sz="500" dirty="0">
                <a:solidFill>
                  <a:srgbClr val="2B4FAC"/>
                </a:solidFill>
                <a:latin typeface="Cooper Black" panose="0208090404030B020404" pitchFamily="18" charset="0"/>
              </a:rPr>
              <a:t>oratory</a:t>
            </a:r>
            <a:endParaRPr lang="ko-KR" altLang="en-US" sz="500" dirty="0">
              <a:solidFill>
                <a:srgbClr val="2B4FAC"/>
              </a:solidFill>
              <a:latin typeface="Cooper Black" panose="0208090404030B020404" pitchFamily="18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9F786578-25A5-4A30-AA8D-65E0DF5D9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376563-16EB-4402-9BF2-ACA10C0F3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2" t="11689" r="11208" b="15360"/>
          <a:stretch/>
        </p:blipFill>
        <p:spPr>
          <a:xfrm>
            <a:off x="11207284" y="36286"/>
            <a:ext cx="794695" cy="7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3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CBC304C-7FE7-4A4C-8383-B2FC60EB502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6720" y="1028700"/>
            <a:ext cx="11338560" cy="51777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D209EC67-AC93-4C6B-88A9-78AF28AF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바닥글 개체 틀 4">
            <a:extLst>
              <a:ext uri="{FF2B5EF4-FFF2-40B4-BE49-F238E27FC236}">
                <a16:creationId xmlns:a16="http://schemas.microsoft.com/office/drawing/2014/main" id="{ECC2ABEA-1697-46FC-B989-8A084128C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8BBEA"/>
                </a:solidFill>
              </a:defRPr>
            </a:lvl1pPr>
          </a:lstStyle>
          <a:p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 dirty="0">
                <a:latin typeface="Cooper Black" panose="0208090404030B020404" pitchFamily="18" charset="0"/>
              </a:rPr>
              <a:t>rtificial </a:t>
            </a:r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 dirty="0">
                <a:latin typeface="Cooper Black" panose="0208090404030B020404" pitchFamily="18" charset="0"/>
              </a:rPr>
              <a:t>ntelligence &amp; </a:t>
            </a:r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 dirty="0">
                <a:latin typeface="Cooper Black" panose="0208090404030B020404" pitchFamily="18" charset="0"/>
              </a:rPr>
              <a:t>ata </a:t>
            </a:r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 dirty="0">
                <a:latin typeface="Cooper Black" panose="0208090404030B020404" pitchFamily="18" charset="0"/>
              </a:rPr>
              <a:t>nalysis </a:t>
            </a:r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 dirty="0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7C4D08EA-5D92-4AB6-A3CA-4A8FF0B60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22C6C323-E682-4C5B-ABCB-40533FB8ED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13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BFFC22C-3478-480B-9507-9C97E0744F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870" y="2660502"/>
            <a:ext cx="3904410" cy="35593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FDA73CE-71E0-4715-A6A8-ACC9BF9C0288}"/>
              </a:ext>
            </a:extLst>
          </p:cNvPr>
          <p:cNvSpPr/>
          <p:nvPr userDrawn="1"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rgbClr val="2B4F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594B85-A1A0-4225-93F6-ED911E894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44661"/>
            <a:ext cx="10683240" cy="764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52C846-F900-4AAB-92F3-E562E5629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20" y="1028700"/>
            <a:ext cx="11338560" cy="5148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D50E25-C810-417A-B415-7CAD87C92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A8BBEA"/>
                </a:solidFill>
              </a:defRPr>
            </a:lvl1pPr>
          </a:lstStyle>
          <a:p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 dirty="0">
                <a:latin typeface="Cooper Black" panose="0208090404030B020404" pitchFamily="18" charset="0"/>
              </a:rPr>
              <a:t>rtificial </a:t>
            </a:r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 dirty="0">
                <a:latin typeface="Cooper Black" panose="0208090404030B020404" pitchFamily="18" charset="0"/>
              </a:rPr>
              <a:t>ntelligence &amp; </a:t>
            </a:r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 dirty="0">
                <a:latin typeface="Cooper Black" panose="0208090404030B020404" pitchFamily="18" charset="0"/>
              </a:rPr>
              <a:t>ata </a:t>
            </a:r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 dirty="0">
                <a:latin typeface="Cooper Black" panose="0208090404030B020404" pitchFamily="18" charset="0"/>
              </a:rPr>
              <a:t>nalysis </a:t>
            </a:r>
            <a:r>
              <a:rPr lang="en-US" altLang="ko-KR" dirty="0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 dirty="0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2C191E-62E7-4418-A868-CD75BFD63A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880" y="44661"/>
            <a:ext cx="838200" cy="764117"/>
          </a:xfrm>
          <a:prstGeom prst="rect">
            <a:avLst/>
          </a:prstGeom>
        </p:spPr>
      </p:pic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FBAC23C0-3580-4C9B-ADAA-C11BBD4BA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54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22C6C323-E682-4C5B-ABCB-40533FB8EDB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D1276-5EBC-446F-B740-247C1EA22FB6}"/>
              </a:ext>
            </a:extLst>
          </p:cNvPr>
          <p:cNvSpPr txBox="1"/>
          <p:nvPr userDrawn="1"/>
        </p:nvSpPr>
        <p:spPr>
          <a:xfrm>
            <a:off x="79022" y="6219825"/>
            <a:ext cx="3255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5">
                    <a:lumMod val="75000"/>
                    <a:alpha val="10000"/>
                  </a:schemeClr>
                </a:solidFill>
              </a:rPr>
              <a:t>Seokhwan Yang</a:t>
            </a:r>
            <a:endParaRPr lang="ko-KR" altLang="en-US" sz="3200" b="1" dirty="0">
              <a:solidFill>
                <a:schemeClr val="accent5">
                  <a:lumMod val="75000"/>
                  <a:alpha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8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conda.com/products/distribution" TargetMode="Externa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100A5-EDE3-42D5-8D94-C9CA68286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br>
              <a:rPr lang="en-US" altLang="ko-KR" sz="2000" dirty="0"/>
            </a:br>
            <a:br>
              <a:rPr lang="en-US" altLang="ko-KR" sz="1400" dirty="0"/>
            </a:br>
            <a:r>
              <a:rPr lang="en-US" altLang="ko-KR" sz="5400" dirty="0">
                <a:solidFill>
                  <a:schemeClr val="accent5">
                    <a:lumMod val="75000"/>
                  </a:schemeClr>
                </a:solidFill>
              </a:rPr>
              <a:t>Python</a:t>
            </a:r>
            <a:r>
              <a:rPr lang="ko-KR" altLang="en-US" sz="5400" dirty="0">
                <a:solidFill>
                  <a:schemeClr val="accent5">
                    <a:lumMod val="75000"/>
                  </a:schemeClr>
                </a:solidFill>
              </a:rPr>
              <a:t> 개요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5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80304E-22C2-46B6-84AC-4867937E7E3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단점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느리다</a:t>
            </a:r>
            <a:r>
              <a:rPr lang="en-US" altLang="ko-KR" dirty="0"/>
              <a:t>: </a:t>
            </a:r>
            <a:r>
              <a:rPr lang="ko-KR" altLang="en-US" dirty="0">
                <a:solidFill>
                  <a:srgbClr val="FF0000"/>
                </a:solidFill>
              </a:rPr>
              <a:t>인터프리터형 언어</a:t>
            </a:r>
            <a:r>
              <a:rPr lang="ko-KR" altLang="en-US" dirty="0"/>
              <a:t>이므로 코드를 한 </a:t>
            </a:r>
            <a:r>
              <a:rPr lang="ko-KR" altLang="en-US" dirty="0" err="1"/>
              <a:t>줄씩</a:t>
            </a:r>
            <a:r>
              <a:rPr lang="ko-KR" altLang="en-US" dirty="0"/>
              <a:t> 읽고 해석하여 실행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Cpython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확장 모듈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개발된 파이썬 모듈을 </a:t>
            </a:r>
            <a:r>
              <a:rPr lang="en-US" altLang="ko-KR" dirty="0">
                <a:sym typeface="Wingdings" panose="05000000000000000000" pitchFamily="2" charset="2"/>
              </a:rPr>
              <a:t>C/C++ </a:t>
            </a:r>
            <a:r>
              <a:rPr lang="ko-KR" altLang="en-US" dirty="0">
                <a:sym typeface="Wingdings" panose="05000000000000000000" pitchFamily="2" charset="2"/>
              </a:rPr>
              <a:t>루틴 호출 연동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        </a:t>
            </a:r>
            <a:r>
              <a:rPr lang="ko-KR" altLang="en-US" dirty="0">
                <a:sym typeface="Wingdings" panose="05000000000000000000" pitchFamily="2" charset="2"/>
              </a:rPr>
              <a:t>등을 통해 성능향상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    </a:t>
            </a:r>
            <a:r>
              <a:rPr lang="en-US" altLang="ko-KR" dirty="0" err="1">
                <a:sym typeface="Wingdings" panose="05000000000000000000" pitchFamily="2" charset="2"/>
              </a:rPr>
              <a:t>Cython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Cpython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확장 모듈을 쉽게 생성하도록 지원하는 컴파일 언어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디자인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환경 등에 대한 제약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개선을 위한 다양한 라이브러리 개발 중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GUI </a:t>
            </a:r>
            <a:r>
              <a:rPr lang="ko-KR" altLang="en-US" dirty="0">
                <a:sym typeface="Wingdings" panose="05000000000000000000" pitchFamily="2" charset="2"/>
              </a:rPr>
              <a:t>지원 취약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en-US" altLang="ko-KR" dirty="0" err="1">
                <a:sym typeface="Wingdings" panose="05000000000000000000" pitchFamily="2" charset="2"/>
              </a:rPr>
              <a:t>QtPy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en-US" altLang="ko-KR" dirty="0" err="1">
                <a:sym typeface="Wingdings" panose="05000000000000000000" pitchFamily="2" charset="2"/>
              </a:rPr>
              <a:t>Tkinter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 라이브러리 및 </a:t>
            </a:r>
            <a:r>
              <a:rPr lang="ko-KR" altLang="en-US" dirty="0" err="1">
                <a:sym typeface="Wingdings" panose="05000000000000000000" pitchFamily="2" charset="2"/>
              </a:rPr>
              <a:t>툴킷</a:t>
            </a:r>
            <a:r>
              <a:rPr lang="ko-KR" altLang="en-US" dirty="0">
                <a:sym typeface="Wingdings" panose="05000000000000000000" pitchFamily="2" charset="2"/>
              </a:rPr>
              <a:t> 지원으로 보완 중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F290214-A60F-4E7A-A225-650174E0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소개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A30AD0-A663-45EA-91A3-1F92FDB1D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388FFD-507B-4596-8BA0-FF87D2DC5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9359350-A62E-4528-8F56-A31FEEFBCA2B}"/>
              </a:ext>
            </a:extLst>
          </p:cNvPr>
          <p:cNvSpPr/>
          <p:nvPr/>
        </p:nvSpPr>
        <p:spPr>
          <a:xfrm>
            <a:off x="2981324" y="5572125"/>
            <a:ext cx="6229352" cy="5549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C00000"/>
                </a:solidFill>
              </a:rPr>
              <a:t>인터프리터형 언어</a:t>
            </a:r>
            <a:r>
              <a:rPr lang="en-US" altLang="ko-KR" sz="2400" b="1" dirty="0">
                <a:solidFill>
                  <a:srgbClr val="C00000"/>
                </a:solidFill>
              </a:rPr>
              <a:t>: </a:t>
            </a:r>
            <a:r>
              <a:rPr lang="ko-KR" altLang="en-US" sz="2400" b="1" dirty="0">
                <a:solidFill>
                  <a:srgbClr val="C00000"/>
                </a:solidFill>
              </a:rPr>
              <a:t>장점인 동시에 단점</a:t>
            </a:r>
            <a:endParaRPr lang="en-US" altLang="ko-KR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40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09A7157-C13E-4956-B0F8-84A6AADD378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파이썬 프로젝트는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372B09E-18B1-46F7-842D-14220629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개발환경의 특징과 가상환경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7196D4-A5C3-4726-A1C7-93AE85881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1194A4-3EA4-455D-A078-6B4BD7778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2670609-85F1-4552-A45B-94211045114D}"/>
              </a:ext>
            </a:extLst>
          </p:cNvPr>
          <p:cNvSpPr/>
          <p:nvPr/>
        </p:nvSpPr>
        <p:spPr>
          <a:xfrm>
            <a:off x="3084834" y="2724665"/>
            <a:ext cx="2562225" cy="14097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파이썬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프로젝트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365714D-8665-4A24-8AB4-BD2817BDCF20}"/>
              </a:ext>
            </a:extLst>
          </p:cNvPr>
          <p:cNvGrpSpPr/>
          <p:nvPr/>
        </p:nvGrpSpPr>
        <p:grpSpPr>
          <a:xfrm>
            <a:off x="847725" y="2076450"/>
            <a:ext cx="2612338" cy="3809682"/>
            <a:chOff x="847725" y="2076450"/>
            <a:chExt cx="2612338" cy="38096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FE002C-5DD4-4FB2-A1A6-D9656A73A115}"/>
                </a:ext>
              </a:extLst>
            </p:cNvPr>
            <p:cNvSpPr txBox="1"/>
            <p:nvPr/>
          </p:nvSpPr>
          <p:spPr>
            <a:xfrm>
              <a:off x="847725" y="2076450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다양한 파이썬 버전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1ED580CD-745E-4B8E-B55E-B7458C4E9D96}"/>
                </a:ext>
              </a:extLst>
            </p:cNvPr>
            <p:cNvSpPr/>
            <p:nvPr/>
          </p:nvSpPr>
          <p:spPr>
            <a:xfrm>
              <a:off x="1095375" y="2724150"/>
              <a:ext cx="1352550" cy="790575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파이썬 </a:t>
              </a:r>
              <a:r>
                <a:rPr lang="en-US" altLang="ko-KR" dirty="0">
                  <a:solidFill>
                    <a:schemeClr val="tx1"/>
                  </a:solidFill>
                </a:rPr>
                <a:t>2.7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7ECDCBD-546D-44C0-A57C-9C7E65129BEA}"/>
                </a:ext>
              </a:extLst>
            </p:cNvPr>
            <p:cNvSpPr/>
            <p:nvPr/>
          </p:nvSpPr>
          <p:spPr>
            <a:xfrm>
              <a:off x="1095375" y="3734647"/>
              <a:ext cx="1352550" cy="790575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파이썬 </a:t>
              </a:r>
              <a:r>
                <a:rPr lang="en-US" altLang="ko-KR" dirty="0">
                  <a:solidFill>
                    <a:schemeClr val="tx1"/>
                  </a:solidFill>
                </a:rPr>
                <a:t>3.6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54511DB-D63C-413E-A986-6E41F87725BB}"/>
                </a:ext>
              </a:extLst>
            </p:cNvPr>
            <p:cNvSpPr/>
            <p:nvPr/>
          </p:nvSpPr>
          <p:spPr>
            <a:xfrm>
              <a:off x="1771650" y="4628801"/>
              <a:ext cx="1352550" cy="790575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파이썬 </a:t>
              </a:r>
              <a:r>
                <a:rPr lang="en-US" altLang="ko-KR" dirty="0">
                  <a:solidFill>
                    <a:schemeClr val="tx1"/>
                  </a:solidFill>
                </a:rPr>
                <a:t>3.9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0AE488E-4104-41A5-B76B-1CC7391A0381}"/>
                </a:ext>
              </a:extLst>
            </p:cNvPr>
            <p:cNvCxnSpPr>
              <a:cxnSpLocks/>
            </p:cNvCxnSpPr>
            <p:nvPr/>
          </p:nvCxnSpPr>
          <p:spPr>
            <a:xfrm>
              <a:off x="2897549" y="5535737"/>
              <a:ext cx="226651" cy="350395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AF215EC-C066-438D-A47F-0FA8A5CE5889}"/>
                </a:ext>
              </a:extLst>
            </p:cNvPr>
            <p:cNvCxnSpPr>
              <a:stCxn id="8" idx="6"/>
              <a:endCxn id="6" idx="2"/>
            </p:cNvCxnSpPr>
            <p:nvPr/>
          </p:nvCxnSpPr>
          <p:spPr>
            <a:xfrm>
              <a:off x="2447925" y="3119438"/>
              <a:ext cx="636909" cy="3100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9C658C9-170E-4680-8F9D-5C7CCB102D7A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2447925" y="3734647"/>
              <a:ext cx="745168" cy="3952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E28EF36-21E8-49A3-B1A8-A007A1712E5B}"/>
                </a:ext>
              </a:extLst>
            </p:cNvPr>
            <p:cNvCxnSpPr>
              <a:cxnSpLocks/>
              <a:stCxn id="10" idx="7"/>
              <a:endCxn id="6" idx="3"/>
            </p:cNvCxnSpPr>
            <p:nvPr/>
          </p:nvCxnSpPr>
          <p:spPr>
            <a:xfrm flipV="1">
              <a:off x="2926124" y="3927919"/>
              <a:ext cx="533939" cy="8166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034AD50-2CA4-4C5D-9F0F-46405DFE2FD2}"/>
              </a:ext>
            </a:extLst>
          </p:cNvPr>
          <p:cNvGrpSpPr/>
          <p:nvPr/>
        </p:nvGrpSpPr>
        <p:grpSpPr>
          <a:xfrm>
            <a:off x="3806666" y="2076242"/>
            <a:ext cx="4842034" cy="3865293"/>
            <a:chOff x="3806666" y="2076242"/>
            <a:chExt cx="4842034" cy="38652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B200D2-2098-40F2-805C-70FB15FF51BA}"/>
                </a:ext>
              </a:extLst>
            </p:cNvPr>
            <p:cNvSpPr txBox="1"/>
            <p:nvPr/>
          </p:nvSpPr>
          <p:spPr>
            <a:xfrm>
              <a:off x="4987120" y="2076242"/>
              <a:ext cx="3661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다양한 버전의 다양한 라이브러리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43CB728-37A0-4154-8A9A-C206A9E105A4}"/>
                </a:ext>
              </a:extLst>
            </p:cNvPr>
            <p:cNvSpPr/>
            <p:nvPr/>
          </p:nvSpPr>
          <p:spPr>
            <a:xfrm>
              <a:off x="6096000" y="2474442"/>
              <a:ext cx="1877854" cy="7905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Tensorflow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1.14.0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27B7052-984F-4057-9108-CD5DFB2A86FF}"/>
                </a:ext>
              </a:extLst>
            </p:cNvPr>
            <p:cNvSpPr/>
            <p:nvPr/>
          </p:nvSpPr>
          <p:spPr>
            <a:xfrm>
              <a:off x="6118177" y="3561962"/>
              <a:ext cx="1877854" cy="7905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Tensorflow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2.5.0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C6EAD75-B1BF-49D7-9072-D26F1DD9201A}"/>
                </a:ext>
              </a:extLst>
            </p:cNvPr>
            <p:cNvSpPr/>
            <p:nvPr/>
          </p:nvSpPr>
          <p:spPr>
            <a:xfrm>
              <a:off x="5878983" y="4668787"/>
              <a:ext cx="1877854" cy="79057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Numpy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1.21.0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05B20E3-A860-4CDD-9F22-696FAA19DFBE}"/>
                </a:ext>
              </a:extLst>
            </p:cNvPr>
            <p:cNvSpPr/>
            <p:nvPr/>
          </p:nvSpPr>
          <p:spPr>
            <a:xfrm>
              <a:off x="3979068" y="4980271"/>
              <a:ext cx="1877854" cy="79057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Numpy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1.16.4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119ECE6C-80CE-452C-AF92-0DE07E5EC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06666" y="5781357"/>
              <a:ext cx="463868" cy="160178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160B7E4-FC9D-49C5-990B-A96BF80B9B77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5567664" y="2869730"/>
              <a:ext cx="528336" cy="2389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37879C9-3769-406B-9AC5-290D6F0C604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 flipV="1">
              <a:off x="5567664" y="3682833"/>
              <a:ext cx="550513" cy="2744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DC1D6CF-7B2F-4F54-A16F-3CD8A755571D}"/>
                </a:ext>
              </a:extLst>
            </p:cNvPr>
            <p:cNvCxnSpPr>
              <a:cxnSpLocks/>
              <a:stCxn id="25" idx="1"/>
              <a:endCxn id="6" idx="5"/>
            </p:cNvCxnSpPr>
            <p:nvPr/>
          </p:nvCxnSpPr>
          <p:spPr>
            <a:xfrm flipH="1" flipV="1">
              <a:off x="5271830" y="3927919"/>
              <a:ext cx="882158" cy="8566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FC04B9D-29E1-451D-8F2E-0B3E6ABE7329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 flipV="1">
              <a:off x="4682853" y="4129935"/>
              <a:ext cx="235142" cy="8503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B56A903-51DF-4A52-B7F1-54AC19D6C324}"/>
              </a:ext>
            </a:extLst>
          </p:cNvPr>
          <p:cNvGrpSpPr/>
          <p:nvPr/>
        </p:nvGrpSpPr>
        <p:grpSpPr>
          <a:xfrm>
            <a:off x="8569369" y="3151759"/>
            <a:ext cx="3394416" cy="1910300"/>
            <a:chOff x="8569369" y="3151759"/>
            <a:chExt cx="3394416" cy="1910300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7DE4FAA-68E7-49D8-A1C4-073BE21787EC}"/>
                </a:ext>
              </a:extLst>
            </p:cNvPr>
            <p:cNvSpPr/>
            <p:nvPr/>
          </p:nvSpPr>
          <p:spPr>
            <a:xfrm>
              <a:off x="8569369" y="3829414"/>
              <a:ext cx="3394416" cy="5549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C00000"/>
                  </a:solidFill>
                </a:rPr>
                <a:t>다양한 환경을 가짐</a:t>
              </a:r>
              <a:endParaRPr lang="en-US" altLang="ko-KR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CB7AE42-51CD-4CE3-A534-2E79F76CF1DD}"/>
                </a:ext>
              </a:extLst>
            </p:cNvPr>
            <p:cNvSpPr/>
            <p:nvPr/>
          </p:nvSpPr>
          <p:spPr>
            <a:xfrm>
              <a:off x="8569369" y="4507069"/>
              <a:ext cx="3394416" cy="5549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C00000"/>
                  </a:solidFill>
                </a:rPr>
                <a:t>버전 별 호환성 문제 다수</a:t>
              </a:r>
              <a:endParaRPr lang="en-US" altLang="ko-KR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E03FB8E-C23B-4C64-882C-0A2F5E556A6F}"/>
                </a:ext>
              </a:extLst>
            </p:cNvPr>
            <p:cNvSpPr/>
            <p:nvPr/>
          </p:nvSpPr>
          <p:spPr>
            <a:xfrm>
              <a:off x="8569369" y="3151759"/>
              <a:ext cx="3394416" cy="5549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C00000"/>
                  </a:solidFill>
                </a:rPr>
                <a:t>프로젝트의 특징에 따라</a:t>
              </a:r>
              <a:endParaRPr lang="en-US" altLang="ko-KR" sz="20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0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CCDB951-0F60-4BD3-B548-F33B3E1EB50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각 프로젝트마다 다른 버전의 </a:t>
            </a:r>
            <a:r>
              <a:rPr lang="ko-KR" altLang="en-US" dirty="0" err="1"/>
              <a:t>파이썬과</a:t>
            </a:r>
            <a:r>
              <a:rPr lang="ko-KR" altLang="en-US" dirty="0"/>
              <a:t> 모듈을 사용하는 경우 많음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가상환경 구축 권장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가상환경을 지원하는 도구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VirtualEnv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구버전의 </a:t>
            </a:r>
            <a:r>
              <a:rPr lang="ko-KR" altLang="en-US" dirty="0" err="1">
                <a:sym typeface="Wingdings" panose="05000000000000000000" pitchFamily="2" charset="2"/>
              </a:rPr>
              <a:t>파이썬에서부터</a:t>
            </a:r>
            <a:r>
              <a:rPr lang="ko-KR" altLang="en-US" dirty="0">
                <a:sym typeface="Wingdings" panose="05000000000000000000" pitchFamily="2" charset="2"/>
              </a:rPr>
              <a:t> 많이 사용되어 온 도구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>
                <a:sym typeface="Wingdings" panose="05000000000000000000" pitchFamily="2" charset="2"/>
              </a:rPr>
              <a:t>Venv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파이썬 </a:t>
            </a:r>
            <a:r>
              <a:rPr lang="en-US" altLang="ko-KR" dirty="0">
                <a:sym typeface="Wingdings" panose="05000000000000000000" pitchFamily="2" charset="2"/>
              </a:rPr>
              <a:t>3.4 </a:t>
            </a:r>
            <a:r>
              <a:rPr lang="ko-KR" altLang="en-US" dirty="0">
                <a:sym typeface="Wingdings" panose="05000000000000000000" pitchFamily="2" charset="2"/>
              </a:rPr>
              <a:t>부터 기본적으로 포함된 도구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Anaconda: </a:t>
            </a:r>
            <a:r>
              <a:rPr lang="ko-KR" altLang="en-US" dirty="0">
                <a:sym typeface="Wingdings" panose="05000000000000000000" pitchFamily="2" charset="2"/>
              </a:rPr>
              <a:t>최근 가장 인기있는 </a:t>
            </a:r>
            <a:r>
              <a:rPr lang="ko-KR" altLang="en-US" dirty="0" err="1">
                <a:sym typeface="Wingdings" panose="05000000000000000000" pitchFamily="2" charset="2"/>
              </a:rPr>
              <a:t>파이썬의</a:t>
            </a:r>
            <a:r>
              <a:rPr lang="ko-KR" altLang="en-US" dirty="0">
                <a:sym typeface="Wingdings" panose="05000000000000000000" pitchFamily="2" charset="2"/>
              </a:rPr>
              <a:t> 배포 패키지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7020F96-D6A8-4699-AE28-E2031CF0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개발환경의 특징과 가상환경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F5B20C-03C6-44F2-A57C-A377E487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0916F1-14E9-4842-A6BC-2A71D19DA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46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34DE5BE-00C7-32CF-0D53-A32FF2C74FB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개발 환경을 설정하는 방법</a:t>
            </a:r>
            <a:endParaRPr lang="en-US" altLang="ko-KR" dirty="0"/>
          </a:p>
          <a:p>
            <a:pPr lvl="1"/>
            <a:r>
              <a:rPr lang="ko-KR" altLang="en-US" dirty="0"/>
              <a:t>직접 설치</a:t>
            </a:r>
            <a:r>
              <a:rPr lang="en-US" altLang="ko-KR" dirty="0"/>
              <a:t>, </a:t>
            </a:r>
            <a:r>
              <a:rPr lang="ko-KR" altLang="en-US" dirty="0"/>
              <a:t>설정하기</a:t>
            </a:r>
            <a:endParaRPr lang="en-US" altLang="ko-KR" dirty="0"/>
          </a:p>
          <a:p>
            <a:pPr lvl="1"/>
            <a:r>
              <a:rPr lang="en-US" altLang="ko-KR" dirty="0"/>
              <a:t>Anaconda </a:t>
            </a:r>
            <a:r>
              <a:rPr lang="ko-KR" altLang="en-US" dirty="0"/>
              <a:t>이용하기</a:t>
            </a:r>
            <a:endParaRPr lang="en-US" altLang="ko-KR" dirty="0"/>
          </a:p>
          <a:p>
            <a:pPr lvl="1"/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이용하기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8A9E87-9193-BA7B-B035-5100727D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36A61B-A5D0-7378-A11F-E9E23EED9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591DA6-9538-F050-D711-47DF9C77B4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535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E1A137-92EF-4B7B-601A-5699300657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직접 설치</a:t>
            </a:r>
            <a:r>
              <a:rPr lang="en-US" altLang="ko-KR" dirty="0"/>
              <a:t>, </a:t>
            </a:r>
            <a:r>
              <a:rPr lang="ko-KR" altLang="en-US" dirty="0"/>
              <a:t>설정하기 </a:t>
            </a:r>
            <a:r>
              <a:rPr lang="en-US" altLang="ko-KR" dirty="0"/>
              <a:t>(Windows</a:t>
            </a:r>
            <a:r>
              <a:rPr lang="ko-KR" altLang="en-US" dirty="0"/>
              <a:t>의 경우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2"/>
              </a:rPr>
              <a:t>https://www.python.org/</a:t>
            </a:r>
            <a:r>
              <a:rPr lang="en-US" altLang="ko-KR" dirty="0"/>
              <a:t> </a:t>
            </a:r>
            <a:r>
              <a:rPr lang="ko-KR" altLang="en-US" dirty="0"/>
              <a:t>에서 시스템에 적합한 설치파일 다운로드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8EF722-5386-44AF-C336-5D1E51B4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</a:t>
            </a:r>
            <a:r>
              <a:rPr lang="ko-KR" altLang="en-US" dirty="0"/>
              <a:t>직접 설치</a:t>
            </a:r>
            <a:r>
              <a:rPr lang="en-US" altLang="ko-KR" dirty="0"/>
              <a:t>, </a:t>
            </a:r>
            <a:r>
              <a:rPr lang="ko-KR" altLang="en-US" dirty="0"/>
              <a:t>설정하기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8D27A1-1E98-0065-FB2E-004F6803E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83E758-8ACE-2307-13F7-1B2F84689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372056-E072-0326-2056-F70B1A1D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998" y="2383591"/>
            <a:ext cx="6612004" cy="397275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099F35A-744F-2370-0CC2-5F55043908E5}"/>
              </a:ext>
            </a:extLst>
          </p:cNvPr>
          <p:cNvSpPr/>
          <p:nvPr/>
        </p:nvSpPr>
        <p:spPr>
          <a:xfrm>
            <a:off x="5108733" y="3248672"/>
            <a:ext cx="815788" cy="22411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17FFCB-FA74-E204-9A13-B73DF2BD52E7}"/>
              </a:ext>
            </a:extLst>
          </p:cNvPr>
          <p:cNvSpPr/>
          <p:nvPr/>
        </p:nvSpPr>
        <p:spPr>
          <a:xfrm>
            <a:off x="4581194" y="3834826"/>
            <a:ext cx="952097" cy="2241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445BA-7EC6-7595-DCA6-A2DD6B55983E}"/>
              </a:ext>
            </a:extLst>
          </p:cNvPr>
          <p:cNvSpPr/>
          <p:nvPr/>
        </p:nvSpPr>
        <p:spPr>
          <a:xfrm>
            <a:off x="5628456" y="3733341"/>
            <a:ext cx="569144" cy="22411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723F457-FD0F-5F34-22DC-903DF3A6321A}"/>
              </a:ext>
            </a:extLst>
          </p:cNvPr>
          <p:cNvCxnSpPr>
            <a:stCxn id="8" idx="2"/>
            <a:endCxn id="9" idx="0"/>
          </p:cNvCxnSpPr>
          <p:nvPr/>
        </p:nvCxnSpPr>
        <p:spPr>
          <a:xfrm flipH="1">
            <a:off x="5057243" y="3472788"/>
            <a:ext cx="459384" cy="36203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5C5FED93-1803-2F78-4D02-C884C6FB8C86}"/>
              </a:ext>
            </a:extLst>
          </p:cNvPr>
          <p:cNvCxnSpPr>
            <a:stCxn id="9" idx="2"/>
            <a:endCxn id="10" idx="2"/>
          </p:cNvCxnSpPr>
          <p:nvPr/>
        </p:nvCxnSpPr>
        <p:spPr>
          <a:xfrm rot="5400000" flipH="1" flipV="1">
            <a:off x="5434392" y="3580307"/>
            <a:ext cx="101485" cy="855785"/>
          </a:xfrm>
          <a:prstGeom prst="curvedConnector3">
            <a:avLst>
              <a:gd name="adj1" fmla="val -225255"/>
            </a:avLst>
          </a:prstGeom>
          <a:ln w="28575">
            <a:solidFill>
              <a:srgbClr val="F399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3597C282-10D6-0542-49C4-9C63D37CC778}"/>
              </a:ext>
            </a:extLst>
          </p:cNvPr>
          <p:cNvSpPr/>
          <p:nvPr/>
        </p:nvSpPr>
        <p:spPr>
          <a:xfrm>
            <a:off x="9765322" y="2547815"/>
            <a:ext cx="1999957" cy="976923"/>
          </a:xfrm>
          <a:prstGeom prst="wedgeRoundRectCallout">
            <a:avLst>
              <a:gd name="adj1" fmla="val -67423"/>
              <a:gd name="adj2" fmla="val -5100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2.x </a:t>
            </a:r>
            <a:r>
              <a:rPr lang="ko-KR" altLang="en-US" sz="1100" dirty="0">
                <a:solidFill>
                  <a:srgbClr val="C00000"/>
                </a:solidFill>
              </a:rPr>
              <a:t>버전대는 공식적으로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</a:rPr>
              <a:t>지원이 중단되었으므로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00000"/>
                </a:solidFill>
              </a:rPr>
              <a:t>3.x</a:t>
            </a:r>
            <a:r>
              <a:rPr lang="ko-KR" altLang="en-US" sz="1100" dirty="0">
                <a:solidFill>
                  <a:srgbClr val="C00000"/>
                </a:solidFill>
              </a:rPr>
              <a:t> 버전대를 사용할 것을 권장함</a:t>
            </a:r>
          </a:p>
        </p:txBody>
      </p:sp>
    </p:spTree>
    <p:extLst>
      <p:ext uri="{BB962C8B-B14F-4D97-AF65-F5344CB8AC3E}">
        <p14:creationId xmlns:p14="http://schemas.microsoft.com/office/powerpoint/2010/main" val="3082952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FD0501D-F3BC-F5AA-4771-39F3D4E607C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E27CDE5-AA8C-D1D3-7548-44DC985D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</a:t>
            </a:r>
            <a:r>
              <a:rPr lang="ko-KR" altLang="en-US" dirty="0"/>
              <a:t>직접 설치</a:t>
            </a:r>
            <a:r>
              <a:rPr lang="en-US" altLang="ko-KR" dirty="0"/>
              <a:t>, </a:t>
            </a:r>
            <a:r>
              <a:rPr lang="ko-KR" altLang="en-US" dirty="0"/>
              <a:t>설정하기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715FC2-A861-68C5-1519-E5357B296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88C774-813C-7F04-9A15-3477943EE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24EEB1-2534-76A0-B02F-2EDA99088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1490663"/>
            <a:ext cx="63055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DCB1564-E483-5F67-AAAC-B374294E0D42}"/>
              </a:ext>
            </a:extLst>
          </p:cNvPr>
          <p:cNvSpPr/>
          <p:nvPr/>
        </p:nvSpPr>
        <p:spPr>
          <a:xfrm>
            <a:off x="5309771" y="5484251"/>
            <a:ext cx="4114799" cy="531446"/>
          </a:xfrm>
          <a:prstGeom prst="wedgeRoundRectCallout">
            <a:avLst>
              <a:gd name="adj1" fmla="val -41497"/>
              <a:gd name="adj2" fmla="val -85983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C00000"/>
                </a:solidFill>
              </a:rPr>
              <a:t>체크하지 않아도 관계없으나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</a:rPr>
              <a:t>나중에 따로 지정하려면 귀찮으므로 체크할 것을 권장함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448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48B11D-7462-D427-37A3-481CAA1A05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C5D553-A41F-4499-954A-6E8F8424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</a:t>
            </a:r>
            <a:r>
              <a:rPr lang="ko-KR" altLang="en-US" dirty="0"/>
              <a:t>직접 설치</a:t>
            </a:r>
            <a:r>
              <a:rPr lang="en-US" altLang="ko-KR" dirty="0"/>
              <a:t>, </a:t>
            </a:r>
            <a:r>
              <a:rPr lang="ko-KR" altLang="en-US" dirty="0"/>
              <a:t>설정하기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AD8E43-B4E4-D536-3D05-DEDAF8EF0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E5C4AB-B92E-D7D1-D857-F3B389FEF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1F61C3-E1E1-51B7-92B5-9C761EBA1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88" y="1500188"/>
            <a:ext cx="62198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5322F44-C65B-6C43-50F5-D14BC5A4DE75}"/>
              </a:ext>
            </a:extLst>
          </p:cNvPr>
          <p:cNvSpPr/>
          <p:nvPr/>
        </p:nvSpPr>
        <p:spPr>
          <a:xfrm>
            <a:off x="4605604" y="5484251"/>
            <a:ext cx="5523134" cy="722238"/>
          </a:xfrm>
          <a:prstGeom prst="wedgeRoundRectCallout">
            <a:avLst>
              <a:gd name="adj1" fmla="val -34732"/>
              <a:gd name="adj2" fmla="val -174732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Windows</a:t>
            </a:r>
            <a:r>
              <a:rPr lang="ko-KR" altLang="en-US" sz="1100" dirty="0">
                <a:solidFill>
                  <a:srgbClr val="C00000"/>
                </a:solidFill>
              </a:rPr>
              <a:t>에서 </a:t>
            </a:r>
            <a:r>
              <a:rPr lang="en-US" altLang="ko-KR" sz="1100" dirty="0">
                <a:solidFill>
                  <a:srgbClr val="C00000"/>
                </a:solidFill>
              </a:rPr>
              <a:t>260</a:t>
            </a:r>
            <a:r>
              <a:rPr lang="ko-KR" altLang="en-US" sz="1100" dirty="0">
                <a:solidFill>
                  <a:srgbClr val="C00000"/>
                </a:solidFill>
              </a:rPr>
              <a:t>자로 제한하고 있는 파일명</a:t>
            </a:r>
            <a:r>
              <a:rPr lang="en-US" altLang="ko-KR" sz="1100" dirty="0">
                <a:solidFill>
                  <a:srgbClr val="C00000"/>
                </a:solidFill>
              </a:rPr>
              <a:t>, </a:t>
            </a:r>
            <a:r>
              <a:rPr lang="ko-KR" altLang="en-US" sz="1100" dirty="0">
                <a:solidFill>
                  <a:srgbClr val="C00000"/>
                </a:solidFill>
              </a:rPr>
              <a:t>경로의 길이제한을 해제하는 설정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</a:rPr>
              <a:t>따로 해제하지 않아도 문제는 없으며</a:t>
            </a:r>
            <a:r>
              <a:rPr lang="en-US" altLang="ko-KR" sz="1100" dirty="0">
                <a:solidFill>
                  <a:srgbClr val="C00000"/>
                </a:solidFill>
              </a:rPr>
              <a:t>, </a:t>
            </a:r>
            <a:r>
              <a:rPr lang="ko-KR" altLang="en-US" sz="1100" dirty="0">
                <a:solidFill>
                  <a:srgbClr val="C00000"/>
                </a:solidFill>
              </a:rPr>
              <a:t>사실상 길이 제한을 해제하는 것 보다는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</a:rPr>
              <a:t>저렇게 긴 경로를 만드는 버릇을 고치는 것이 더 좋음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C8B9010-5586-21B5-D7D5-1E9E63328A0F}"/>
              </a:ext>
            </a:extLst>
          </p:cNvPr>
          <p:cNvSpPr/>
          <p:nvPr/>
        </p:nvSpPr>
        <p:spPr>
          <a:xfrm>
            <a:off x="10281138" y="5484251"/>
            <a:ext cx="1484142" cy="722238"/>
          </a:xfrm>
          <a:prstGeom prst="roundRect">
            <a:avLst/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Linux/Unix </a:t>
            </a:r>
            <a:r>
              <a:rPr lang="ko-KR" altLang="en-US" sz="1100" dirty="0">
                <a:solidFill>
                  <a:srgbClr val="C00000"/>
                </a:solidFill>
              </a:rPr>
              <a:t>계열은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</a:rPr>
              <a:t>딱히 제한 없음</a:t>
            </a:r>
          </a:p>
        </p:txBody>
      </p:sp>
    </p:spTree>
    <p:extLst>
      <p:ext uri="{BB962C8B-B14F-4D97-AF65-F5344CB8AC3E}">
        <p14:creationId xmlns:p14="http://schemas.microsoft.com/office/powerpoint/2010/main" val="4261010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BF8EB95-2355-866E-A01A-B6EA817E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07" y="1231340"/>
            <a:ext cx="2217620" cy="300064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12EEBD0-3DDD-43C0-166A-F5D40C6F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</a:t>
            </a:r>
            <a:r>
              <a:rPr lang="ko-KR" altLang="en-US" dirty="0"/>
              <a:t>직접 설치</a:t>
            </a:r>
            <a:r>
              <a:rPr lang="en-US" altLang="ko-KR" dirty="0"/>
              <a:t>, </a:t>
            </a:r>
            <a:r>
              <a:rPr lang="ko-KR" altLang="en-US" dirty="0"/>
              <a:t>설정하기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B87D79-2817-BDAA-30F8-8EBD2754C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F987EB-645A-9D47-EB9C-614E80E64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C2274C6D-3426-00CD-8BF8-02EB524348A9}"/>
              </a:ext>
            </a:extLst>
          </p:cNvPr>
          <p:cNvSpPr/>
          <p:nvPr/>
        </p:nvSpPr>
        <p:spPr>
          <a:xfrm>
            <a:off x="717327" y="4590083"/>
            <a:ext cx="1860916" cy="545318"/>
          </a:xfrm>
          <a:prstGeom prst="wedgeRoundRectCallout">
            <a:avLst>
              <a:gd name="adj1" fmla="val -42947"/>
              <a:gd name="adj2" fmla="val -132454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C00000"/>
                </a:solidFill>
              </a:rPr>
              <a:t>설치가 끝나면 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/>
            <a:r>
              <a:rPr lang="ko-KR" altLang="en-US" sz="1100" dirty="0">
                <a:solidFill>
                  <a:srgbClr val="C00000"/>
                </a:solidFill>
              </a:rPr>
              <a:t>시작 버튼에서 확인 가능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56BE46-9E69-1B79-CD14-538C12501521}"/>
              </a:ext>
            </a:extLst>
          </p:cNvPr>
          <p:cNvSpPr/>
          <p:nvPr/>
        </p:nvSpPr>
        <p:spPr>
          <a:xfrm>
            <a:off x="1156583" y="1968481"/>
            <a:ext cx="1560737" cy="24139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B8AA1AF4-B057-3A5A-CF73-544F14026543}"/>
              </a:ext>
            </a:extLst>
          </p:cNvPr>
          <p:cNvCxnSpPr>
            <a:cxnSpLocks/>
            <a:stCxn id="9" idx="3"/>
            <a:endCxn id="29" idx="1"/>
          </p:cNvCxnSpPr>
          <p:nvPr/>
        </p:nvCxnSpPr>
        <p:spPr>
          <a:xfrm>
            <a:off x="2717320" y="2089181"/>
            <a:ext cx="1175786" cy="2922833"/>
          </a:xfrm>
          <a:prstGeom prst="curvedConnector3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B4E9E141-3451-5A40-3E22-D6B139D8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106" y="4333313"/>
            <a:ext cx="6188327" cy="1357401"/>
          </a:xfrm>
          <a:prstGeom prst="rect">
            <a:avLst/>
          </a:prstGeom>
        </p:spPr>
      </p:pic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C07DFC9-97D2-7B60-F347-5DAA2E6F01C1}"/>
              </a:ext>
            </a:extLst>
          </p:cNvPr>
          <p:cNvSpPr/>
          <p:nvPr/>
        </p:nvSpPr>
        <p:spPr>
          <a:xfrm>
            <a:off x="9418610" y="5630080"/>
            <a:ext cx="2180515" cy="545318"/>
          </a:xfrm>
          <a:prstGeom prst="wedgeRoundRectCallout">
            <a:avLst>
              <a:gd name="adj1" fmla="val -64569"/>
              <a:gd name="adj2" fmla="val -115053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Python</a:t>
            </a:r>
            <a:r>
              <a:rPr lang="ko-KR" altLang="en-US" sz="1100" dirty="0">
                <a:solidFill>
                  <a:srgbClr val="C00000"/>
                </a:solidFill>
              </a:rPr>
              <a:t>에서 자체 제공하는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Command</a:t>
            </a:r>
            <a:r>
              <a:rPr lang="ko-KR" altLang="en-US" sz="1100" dirty="0">
                <a:solidFill>
                  <a:srgbClr val="C00000"/>
                </a:solidFill>
              </a:rPr>
              <a:t> </a:t>
            </a:r>
            <a:r>
              <a:rPr lang="en-US" altLang="ko-KR" sz="1100" dirty="0">
                <a:solidFill>
                  <a:srgbClr val="C00000"/>
                </a:solidFill>
              </a:rPr>
              <a:t>Line</a:t>
            </a:r>
            <a:r>
              <a:rPr lang="ko-KR" altLang="en-US" sz="1100" dirty="0">
                <a:solidFill>
                  <a:srgbClr val="C00000"/>
                </a:solidFill>
              </a:rPr>
              <a:t>형 인터페이스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BD4083-C5A5-E3E4-EF24-99BEBFF4B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106" y="1231340"/>
            <a:ext cx="6186861" cy="1593764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6D1F8F3-511E-1B92-A302-C52D07FD0F5E}"/>
              </a:ext>
            </a:extLst>
          </p:cNvPr>
          <p:cNvSpPr/>
          <p:nvPr/>
        </p:nvSpPr>
        <p:spPr>
          <a:xfrm>
            <a:off x="1156583" y="1708473"/>
            <a:ext cx="1560737" cy="2413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5A330B84-44DE-E583-A23C-29486A878920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>
            <a:off x="2717320" y="1829173"/>
            <a:ext cx="1175786" cy="199049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87E0BDC3-DE18-AFDB-9CC3-4AD64046B2FC}"/>
              </a:ext>
            </a:extLst>
          </p:cNvPr>
          <p:cNvSpPr/>
          <p:nvPr/>
        </p:nvSpPr>
        <p:spPr>
          <a:xfrm>
            <a:off x="9364864" y="2316987"/>
            <a:ext cx="1961619" cy="545318"/>
          </a:xfrm>
          <a:prstGeom prst="wedgeRoundRectCallout">
            <a:avLst>
              <a:gd name="adj1" fmla="val -64569"/>
              <a:gd name="adj2" fmla="val -115053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Python</a:t>
            </a:r>
            <a:r>
              <a:rPr lang="ko-KR" altLang="en-US" sz="1100" dirty="0">
                <a:solidFill>
                  <a:srgbClr val="C00000"/>
                </a:solidFill>
              </a:rPr>
              <a:t>에서 자체 제공하는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Simple IDE, IDLE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838B9B-B29E-5571-47E5-A67A62DD4129}"/>
              </a:ext>
            </a:extLst>
          </p:cNvPr>
          <p:cNvSpPr txBox="1"/>
          <p:nvPr/>
        </p:nvSpPr>
        <p:spPr>
          <a:xfrm>
            <a:off x="4692770" y="3024467"/>
            <a:ext cx="6852609" cy="10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</a:pPr>
            <a:r>
              <a:rPr lang="en-US" altLang="ko-KR" sz="1200" dirty="0"/>
              <a:t>IDE(</a:t>
            </a:r>
            <a:r>
              <a:rPr lang="ko-KR" altLang="en-US" sz="1200" dirty="0"/>
              <a:t>통합개발환경</a:t>
            </a:r>
            <a:r>
              <a:rPr lang="en-US" altLang="ko-KR" sz="1200" dirty="0"/>
              <a:t>)</a:t>
            </a:r>
            <a:r>
              <a:rPr lang="ko-KR" altLang="en-US" sz="1200" dirty="0"/>
              <a:t>는 각자 취향에 맞는 것으로 선택하여 사용</a:t>
            </a:r>
            <a:endParaRPr lang="en-US" altLang="ko-KR" sz="1200" dirty="0"/>
          </a:p>
          <a:p>
            <a:pPr marL="90488" indent="-904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PyCharm(</a:t>
            </a:r>
            <a:r>
              <a:rPr lang="ko-KR" altLang="en-US" sz="1200" dirty="0"/>
              <a:t>유료</a:t>
            </a:r>
            <a:r>
              <a:rPr lang="en-US" altLang="ko-KR" sz="1200" dirty="0"/>
              <a:t>, </a:t>
            </a:r>
            <a:r>
              <a:rPr lang="ko-KR" altLang="en-US" sz="1200" dirty="0"/>
              <a:t>커뮤니티버전은 무료</a:t>
            </a:r>
            <a:r>
              <a:rPr lang="en-US" altLang="ko-KR" sz="1200" dirty="0"/>
              <a:t>, </a:t>
            </a:r>
            <a:r>
              <a:rPr lang="ko-KR" altLang="en-US" sz="1200" dirty="0"/>
              <a:t>무겁다</a:t>
            </a:r>
            <a:r>
              <a:rPr lang="en-US" altLang="ko-KR" sz="1200" dirty="0"/>
              <a:t>) </a:t>
            </a:r>
            <a:r>
              <a:rPr lang="ko-KR" altLang="en-US" sz="1200" dirty="0"/>
              <a:t>등 파이썬 전용 </a:t>
            </a:r>
            <a:r>
              <a:rPr lang="en-US" altLang="ko-KR" sz="1200" dirty="0"/>
              <a:t>IDE</a:t>
            </a:r>
            <a:r>
              <a:rPr lang="ko-KR" altLang="en-US" sz="1200" dirty="0"/>
              <a:t>도 많이 사용하지만 </a:t>
            </a:r>
            <a:br>
              <a:rPr lang="en-US" altLang="ko-KR" sz="1200" dirty="0"/>
            </a:br>
            <a:r>
              <a:rPr lang="en-US" altLang="ko-KR" sz="1200" dirty="0"/>
              <a:t>Microsoft</a:t>
            </a:r>
            <a:r>
              <a:rPr lang="ko-KR" altLang="en-US" sz="1200" dirty="0"/>
              <a:t>에서 </a:t>
            </a:r>
            <a:r>
              <a:rPr lang="ko-KR" altLang="en-US" sz="1200" b="1" dirty="0">
                <a:solidFill>
                  <a:srgbClr val="C00000"/>
                </a:solidFill>
              </a:rPr>
              <a:t>무료</a:t>
            </a:r>
            <a:r>
              <a:rPr lang="ko-KR" altLang="en-US" sz="1200" dirty="0"/>
              <a:t>로 제공하는 </a:t>
            </a:r>
            <a:r>
              <a:rPr lang="en-US" altLang="ko-KR" sz="1200" dirty="0"/>
              <a:t>Visual Studio Code</a:t>
            </a:r>
            <a:r>
              <a:rPr lang="ko-KR" altLang="en-US" sz="1200" dirty="0"/>
              <a:t>를 권장함 </a:t>
            </a:r>
            <a:r>
              <a:rPr lang="en-US" altLang="ko-KR" sz="1200" dirty="0"/>
              <a:t>(</a:t>
            </a:r>
            <a:r>
              <a:rPr lang="ko-KR" altLang="en-US" sz="1200" dirty="0"/>
              <a:t>무료이지만 성능</a:t>
            </a:r>
            <a:r>
              <a:rPr lang="en-US" altLang="ko-KR" sz="1200" dirty="0"/>
              <a:t>, </a:t>
            </a:r>
            <a:r>
              <a:rPr lang="ko-KR" altLang="en-US" sz="1200" dirty="0"/>
              <a:t>속도</a:t>
            </a:r>
            <a:r>
              <a:rPr lang="en-US" altLang="ko-KR" sz="1200" dirty="0"/>
              <a:t>, </a:t>
            </a:r>
            <a:r>
              <a:rPr lang="ko-KR" altLang="en-US" sz="1200" dirty="0"/>
              <a:t>확장성 등 모든 면에서 좋은 평가를 받고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최근 가장 선호하는 </a:t>
            </a:r>
            <a:r>
              <a:rPr lang="en-US" altLang="ko-KR" sz="1200" dirty="0"/>
              <a:t>IDE</a:t>
            </a:r>
            <a:r>
              <a:rPr lang="ko-KR" altLang="en-US" sz="1200" dirty="0"/>
              <a:t>가 되고 있음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5692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41751-6147-A9E3-1BB8-00CAD8FBB2B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python -m </a:t>
            </a:r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en-US" altLang="ko-KR" dirty="0" err="1"/>
              <a:t>newvenv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F7A6730-CF91-F7E3-16D2-FFB7D568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</a:t>
            </a:r>
            <a:r>
              <a:rPr lang="ko-KR" altLang="en-US" dirty="0"/>
              <a:t>가상환경 설정하기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EAB105-D914-C2E5-F236-8B9E31CEF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444450-863D-333A-904B-AE7EA0288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3EA740-2692-0873-6103-F77F8A12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46" y="1794553"/>
            <a:ext cx="8376659" cy="4411936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59A1804D-7C03-65B2-D820-6CD529D37411}"/>
              </a:ext>
            </a:extLst>
          </p:cNvPr>
          <p:cNvSpPr/>
          <p:nvPr/>
        </p:nvSpPr>
        <p:spPr>
          <a:xfrm>
            <a:off x="7164758" y="1851973"/>
            <a:ext cx="3059408" cy="545318"/>
          </a:xfrm>
          <a:prstGeom prst="wedgeRoundRectCallout">
            <a:avLst>
              <a:gd name="adj1" fmla="val -80738"/>
              <a:gd name="adj2" fmla="val 56752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>
                <a:solidFill>
                  <a:srgbClr val="C00000"/>
                </a:solidFill>
              </a:rPr>
              <a:t>newvenv</a:t>
            </a:r>
            <a:r>
              <a:rPr lang="ko-KR" altLang="en-US" sz="1100" dirty="0">
                <a:solidFill>
                  <a:srgbClr val="C00000"/>
                </a:solidFill>
              </a:rPr>
              <a:t> 에는 원하는 이름을 넣으면 된다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E4DC8279-4A91-37AB-E2A4-B665F958A996}"/>
              </a:ext>
            </a:extLst>
          </p:cNvPr>
          <p:cNvSpPr/>
          <p:nvPr/>
        </p:nvSpPr>
        <p:spPr>
          <a:xfrm>
            <a:off x="7414685" y="3344935"/>
            <a:ext cx="3059408" cy="545318"/>
          </a:xfrm>
          <a:prstGeom prst="wedgeRoundRectCallout">
            <a:avLst>
              <a:gd name="adj1" fmla="val -80738"/>
              <a:gd name="adj2" fmla="val 56752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C00000"/>
                </a:solidFill>
              </a:rPr>
              <a:t>가상환경이 생성된 것을 확인할 수 있다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7160937-1B6E-2093-4C9C-A52EDDCA3394}"/>
              </a:ext>
            </a:extLst>
          </p:cNvPr>
          <p:cNvSpPr/>
          <p:nvPr/>
        </p:nvSpPr>
        <p:spPr>
          <a:xfrm>
            <a:off x="7414685" y="5116273"/>
            <a:ext cx="2465160" cy="545318"/>
          </a:xfrm>
          <a:prstGeom prst="wedgeRoundRectCallout">
            <a:avLst>
              <a:gd name="adj1" fmla="val -80738"/>
              <a:gd name="adj2" fmla="val 56752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C00000"/>
                </a:solidFill>
              </a:rPr>
              <a:t>가상환경을 작동 시킨다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BADC4649-FC25-2EF4-7A44-1BAA24F5C6E5}"/>
              </a:ext>
            </a:extLst>
          </p:cNvPr>
          <p:cNvSpPr/>
          <p:nvPr/>
        </p:nvSpPr>
        <p:spPr>
          <a:xfrm>
            <a:off x="8021794" y="5811032"/>
            <a:ext cx="3520640" cy="545318"/>
          </a:xfrm>
          <a:prstGeom prst="wedgeRoundRectCallout">
            <a:avLst>
              <a:gd name="adj1" fmla="val -112358"/>
              <a:gd name="adj2" fmla="val -20217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C00000"/>
                </a:solidFill>
              </a:rPr>
              <a:t>프롬프트 앞에 </a:t>
            </a:r>
            <a:r>
              <a:rPr lang="en-US" altLang="ko-KR" sz="1100" dirty="0">
                <a:solidFill>
                  <a:srgbClr val="C00000"/>
                </a:solidFill>
              </a:rPr>
              <a:t>“</a:t>
            </a:r>
            <a:r>
              <a:rPr lang="en-US" altLang="ko-KR" sz="1100" dirty="0" err="1">
                <a:solidFill>
                  <a:srgbClr val="C00000"/>
                </a:solidFill>
              </a:rPr>
              <a:t>newvenv</a:t>
            </a:r>
            <a:r>
              <a:rPr lang="en-US" altLang="ko-KR" sz="1100" dirty="0">
                <a:solidFill>
                  <a:srgbClr val="C00000"/>
                </a:solidFill>
              </a:rPr>
              <a:t>” </a:t>
            </a:r>
            <a:r>
              <a:rPr lang="ko-KR" altLang="en-US" sz="1100" dirty="0">
                <a:solidFill>
                  <a:srgbClr val="C00000"/>
                </a:solidFill>
              </a:rPr>
              <a:t>가상환경임을 나타내는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00000"/>
                </a:solidFill>
              </a:rPr>
              <a:t>(</a:t>
            </a:r>
            <a:r>
              <a:rPr lang="en-US" altLang="ko-KR" sz="1100" dirty="0" err="1">
                <a:solidFill>
                  <a:srgbClr val="C00000"/>
                </a:solidFill>
              </a:rPr>
              <a:t>newvenv</a:t>
            </a:r>
            <a:r>
              <a:rPr lang="en-US" altLang="ko-KR" sz="1100" dirty="0">
                <a:solidFill>
                  <a:srgbClr val="C00000"/>
                </a:solidFill>
              </a:rPr>
              <a:t>) </a:t>
            </a:r>
            <a:r>
              <a:rPr lang="ko-KR" altLang="en-US" sz="1100" dirty="0">
                <a:solidFill>
                  <a:srgbClr val="C00000"/>
                </a:solidFill>
              </a:rPr>
              <a:t>표시가 붙어있다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53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3898B4-29DB-00C6-1305-180EBC6ADC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을 사용하고 싶다면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5E8E54-328B-2C6D-646F-7FEF44D14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7B28BE-A573-BA0C-C37E-0F281AD91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4B47B3-BCE8-C69D-A251-641B29789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CDC048-0794-C007-709F-FE3BFA107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5" y="1714605"/>
            <a:ext cx="4487893" cy="23637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0F21E4-57BE-5AD8-2CA4-A4C1427D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461" y="2720351"/>
            <a:ext cx="6449819" cy="3486139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3F32F500-D282-92D8-6C71-B3AA4CBC7859}"/>
              </a:ext>
            </a:extLst>
          </p:cNvPr>
          <p:cNvSpPr/>
          <p:nvPr/>
        </p:nvSpPr>
        <p:spPr>
          <a:xfrm>
            <a:off x="624336" y="4298273"/>
            <a:ext cx="2187945" cy="515445"/>
          </a:xfrm>
          <a:prstGeom prst="wedgeRoundRectCallout">
            <a:avLst>
              <a:gd name="adj1" fmla="val -26379"/>
              <a:gd name="adj2" fmla="val -102180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rgbClr val="C00000"/>
                </a:solidFill>
              </a:rPr>
              <a:t>먼저 가상환경을 설정하고</a:t>
            </a:r>
            <a:r>
              <a:rPr lang="en-US" altLang="ko-KR" sz="1100" dirty="0">
                <a:solidFill>
                  <a:srgbClr val="C00000"/>
                </a:solidFill>
              </a:rPr>
              <a:t>...</a:t>
            </a: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F7FE4CAD-D992-DF32-2FBB-602EA5CC0CF9}"/>
              </a:ext>
            </a:extLst>
          </p:cNvPr>
          <p:cNvSpPr/>
          <p:nvPr/>
        </p:nvSpPr>
        <p:spPr>
          <a:xfrm>
            <a:off x="7746175" y="2033912"/>
            <a:ext cx="3098103" cy="515445"/>
          </a:xfrm>
          <a:prstGeom prst="wedgeRoundRectCallout">
            <a:avLst>
              <a:gd name="adj1" fmla="val -28556"/>
              <a:gd name="adj2" fmla="val 134838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C00000"/>
                </a:solidFill>
              </a:rPr>
              <a:t> &gt; pip install </a:t>
            </a:r>
            <a:r>
              <a:rPr lang="en-US" altLang="ko-KR" sz="1100" dirty="0" err="1">
                <a:solidFill>
                  <a:srgbClr val="C00000"/>
                </a:solidFill>
              </a:rPr>
              <a:t>jupyter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srgbClr val="C00000"/>
                </a:solidFill>
              </a:rPr>
              <a:t>를</a:t>
            </a:r>
            <a:r>
              <a:rPr lang="ko-KR" altLang="en-US" sz="1100" dirty="0">
                <a:solidFill>
                  <a:srgbClr val="C00000"/>
                </a:solidFill>
              </a:rPr>
              <a:t> 실행해서 </a:t>
            </a:r>
            <a:r>
              <a:rPr lang="en-US" altLang="ko-KR" sz="1100" dirty="0" err="1">
                <a:solidFill>
                  <a:srgbClr val="C00000"/>
                </a:solidFill>
              </a:rPr>
              <a:t>Jupyter</a:t>
            </a:r>
            <a:r>
              <a:rPr lang="en-US" altLang="ko-KR" sz="1100" dirty="0">
                <a:solidFill>
                  <a:srgbClr val="C00000"/>
                </a:solidFill>
              </a:rPr>
              <a:t> Notebook</a:t>
            </a:r>
            <a:r>
              <a:rPr lang="ko-KR" altLang="en-US" sz="1100" dirty="0">
                <a:solidFill>
                  <a:srgbClr val="C00000"/>
                </a:solidFill>
              </a:rPr>
              <a:t>을 설치한다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209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7E1F20-F289-4DB4-8AAE-560351B49DD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기원</a:t>
            </a:r>
            <a:endParaRPr lang="en-US" altLang="ko-KR" dirty="0"/>
          </a:p>
          <a:p>
            <a:pPr lvl="1"/>
            <a:r>
              <a:rPr lang="en-US" altLang="ko-KR" dirty="0"/>
              <a:t>1990</a:t>
            </a:r>
            <a:r>
              <a:rPr lang="ko-KR" altLang="en-US" dirty="0"/>
              <a:t>년 네덜란드 암스테르담</a:t>
            </a:r>
            <a:r>
              <a:rPr lang="en-US" altLang="ko-KR" dirty="0"/>
              <a:t>, </a:t>
            </a:r>
            <a:r>
              <a:rPr lang="ko-KR" altLang="en-US" dirty="0"/>
              <a:t>귀도 반 </a:t>
            </a:r>
            <a:r>
              <a:rPr lang="ko-KR" altLang="en-US" dirty="0" err="1"/>
              <a:t>로섬에</a:t>
            </a:r>
            <a:r>
              <a:rPr lang="ko-KR" altLang="en-US" dirty="0"/>
              <a:t> 의해 </a:t>
            </a:r>
            <a:br>
              <a:rPr lang="en-US" altLang="ko-KR" dirty="0"/>
            </a:br>
            <a:r>
              <a:rPr lang="ko-KR" altLang="en-US" dirty="0"/>
              <a:t>개발</a:t>
            </a:r>
            <a:r>
              <a:rPr lang="en-US" altLang="ko-KR" dirty="0"/>
              <a:t>, 1991</a:t>
            </a:r>
            <a:r>
              <a:rPr lang="ko-KR" altLang="en-US" dirty="0"/>
              <a:t>년 발표된 인터프리터형 언어</a:t>
            </a:r>
            <a:endParaRPr lang="en-US" altLang="ko-KR" dirty="0"/>
          </a:p>
          <a:p>
            <a:pPr lvl="1"/>
            <a:r>
              <a:rPr lang="ko-KR" altLang="en-US" dirty="0"/>
              <a:t>왜 개발했는가</a:t>
            </a:r>
            <a:r>
              <a:rPr lang="en-US" altLang="ko-KR" dirty="0"/>
              <a:t>?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2DD9D-359D-4CD3-B455-E7020AB5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소개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619D2E-049B-4D50-8ED5-64267DCDC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EC4B28-9882-4D99-9ED3-0F7689847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66AF0E-EF8C-4A6A-9E01-4E9EB13F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64" y="1028699"/>
            <a:ext cx="3447315" cy="229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2D40178-FA8D-4638-98B9-DC1D55BA83C9}"/>
              </a:ext>
            </a:extLst>
          </p:cNvPr>
          <p:cNvSpPr/>
          <p:nvPr/>
        </p:nvSpPr>
        <p:spPr>
          <a:xfrm>
            <a:off x="1134532" y="3547398"/>
            <a:ext cx="10630747" cy="2664316"/>
          </a:xfrm>
          <a:prstGeom prst="roundRect">
            <a:avLst>
              <a:gd name="adj" fmla="val 5701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“1989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12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월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저는 크리스마스 주중에 저의 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‘</a:t>
            </a:r>
            <a:r>
              <a:rPr lang="ko-KR" alt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취미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’</a:t>
            </a:r>
            <a:r>
              <a:rPr lang="ko-KR" alt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 될 만한 프로그램을 찾고 있었습니다</a:t>
            </a:r>
            <a:r>
              <a:rPr lang="en-US" altLang="ko-K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.”</a:t>
            </a:r>
            <a:br>
              <a:rPr lang="en-US" altLang="ko-K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altLang="ko-KR" b="1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1999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년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DARPA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에게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Computer Programming for Everybody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라는 자금 제안서를 제출하여 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에 대한 나의 목표를 정의하였습니다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당연히 무료이며 오픈 소스이므로 누구나 개발할 수 있습니다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평이한 영어로 이해할 수 있는 코드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일상적인 업무에 대한 적합성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과 </a:t>
            </a:r>
            <a:r>
              <a:rPr lang="ko-KR" altLang="en-US" sz="20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짧은 개발 시간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 장점을 기반으로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파이썬은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대중적인 프로그래밍 언어가 되었습니다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endParaRPr lang="en-US" altLang="ko-KR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(2008, </a:t>
            </a:r>
            <a:r>
              <a:rPr lang="ko-KR" altLang="en-US" dirty="0">
                <a:solidFill>
                  <a:schemeClr val="tx1"/>
                </a:solidFill>
                <a:latin typeface="Arial" panose="020B0604020202020204" pitchFamily="34" charset="0"/>
              </a:rPr>
              <a:t>구글 개발자 컨퍼런스에서</a:t>
            </a:r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40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2BCC4D-55DE-3CD9-E49E-3B1F88A8998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altLang="ko-KR" dirty="0"/>
              <a:t>“</a:t>
            </a:r>
            <a:r>
              <a:rPr lang="en-US" altLang="ko-KR" dirty="0" err="1"/>
              <a:t>jupyter</a:t>
            </a:r>
            <a:r>
              <a:rPr lang="en-US" altLang="ko-KR" dirty="0"/>
              <a:t> notebook”</a:t>
            </a:r>
            <a:r>
              <a:rPr lang="ko-KR" altLang="en-US" dirty="0"/>
              <a:t>을 입력하여 실행시킨다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B163F3-F68A-5AB8-84F9-411721FE0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F65F07-FBE3-882C-2F81-547001353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ECD9D-CFDA-80AD-F468-E0D6B6F58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A8B332-94E0-A428-85E3-DDF43FDA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64" y="1732175"/>
            <a:ext cx="7694625" cy="41589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400533-2496-15D4-F7EA-D61FA961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866" y="2156544"/>
            <a:ext cx="6226414" cy="404994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67AF02-C7CE-0ECF-72DB-1AAC7F30D2FD}"/>
              </a:ext>
            </a:extLst>
          </p:cNvPr>
          <p:cNvSpPr/>
          <p:nvPr/>
        </p:nvSpPr>
        <p:spPr>
          <a:xfrm>
            <a:off x="3599979" y="3488523"/>
            <a:ext cx="1391745" cy="21317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F84E083B-FE95-DECD-2833-03C64C6265BD}"/>
              </a:ext>
            </a:extLst>
          </p:cNvPr>
          <p:cNvCxnSpPr>
            <a:cxnSpLocks/>
            <a:stCxn id="14" idx="2"/>
            <a:endCxn id="13" idx="1"/>
          </p:cNvCxnSpPr>
          <p:nvPr/>
        </p:nvCxnSpPr>
        <p:spPr>
          <a:xfrm rot="16200000" flipH="1">
            <a:off x="4677448" y="3320099"/>
            <a:ext cx="479822" cy="1243014"/>
          </a:xfrm>
          <a:prstGeom prst="curvedConnector2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3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21BD37-0460-C5BD-65C5-9342EE6EF2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Visual Studio Code</a:t>
            </a:r>
            <a:r>
              <a:rPr lang="ko-KR" altLang="en-US" dirty="0"/>
              <a:t>에서 </a:t>
            </a:r>
            <a:r>
              <a:rPr lang="en-US" altLang="ko-KR" dirty="0"/>
              <a:t>Python </a:t>
            </a:r>
            <a:r>
              <a:rPr lang="ko-KR" altLang="en-US" dirty="0"/>
              <a:t>설정하기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https://code.visualstudio.com/Download</a:t>
            </a:r>
            <a:r>
              <a:rPr lang="en-US" altLang="ko-KR" dirty="0"/>
              <a:t> </a:t>
            </a:r>
            <a:r>
              <a:rPr lang="ko-KR" altLang="en-US" dirty="0"/>
              <a:t>에서 적절한 버전 다운로드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2EEBD0-3DDD-43C0-166A-F5D40C6F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B87D79-2817-BDAA-30F8-8EBD2754C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F987EB-645A-9D47-EB9C-614E80E64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216B4B-5B54-9885-FA69-E91F95AB6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39" y="2357756"/>
            <a:ext cx="4212051" cy="3998594"/>
          </a:xfrm>
          <a:prstGeom prst="rect">
            <a:avLst/>
          </a:prstGeom>
        </p:spPr>
      </p:pic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C785E8D7-2E40-B5C5-90F2-D67281863990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 flipV="1">
            <a:off x="2713010" y="3292532"/>
            <a:ext cx="3341040" cy="641942"/>
          </a:xfrm>
          <a:prstGeom prst="curvedConnector3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A69102-7503-4126-06FE-AA5BD25C1064}"/>
              </a:ext>
            </a:extLst>
          </p:cNvPr>
          <p:cNvSpPr/>
          <p:nvPr/>
        </p:nvSpPr>
        <p:spPr>
          <a:xfrm>
            <a:off x="1876245" y="3581620"/>
            <a:ext cx="836765" cy="70570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039C82C-1132-35CC-CAC5-7FC84D79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50" y="4486340"/>
            <a:ext cx="2409466" cy="186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0B32C0-3DA6-3B71-FC16-3286925E76DC}"/>
              </a:ext>
            </a:extLst>
          </p:cNvPr>
          <p:cNvCxnSpPr>
            <a:cxnSpLocks/>
            <a:stCxn id="26" idx="2"/>
            <a:endCxn id="4100" idx="0"/>
          </p:cNvCxnSpPr>
          <p:nvPr/>
        </p:nvCxnSpPr>
        <p:spPr>
          <a:xfrm>
            <a:off x="7258605" y="4227308"/>
            <a:ext cx="178" cy="259032"/>
          </a:xfrm>
          <a:prstGeom prst="straightConnector1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CAE4C1B-762D-8B5E-F074-316AC43BD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577" y="4485432"/>
            <a:ext cx="2409467" cy="187046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BC11019-1494-0599-3473-9DDB53B4D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050" y="2357756"/>
            <a:ext cx="2409110" cy="1869552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A18C455-117C-6425-3230-1C03F02975F3}"/>
              </a:ext>
            </a:extLst>
          </p:cNvPr>
          <p:cNvCxnSpPr>
            <a:cxnSpLocks/>
            <a:stCxn id="4100" idx="3"/>
            <a:endCxn id="20" idx="1"/>
          </p:cNvCxnSpPr>
          <p:nvPr/>
        </p:nvCxnSpPr>
        <p:spPr>
          <a:xfrm flipV="1">
            <a:off x="8463516" y="5420662"/>
            <a:ext cx="586061" cy="4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D74EDA64-0B24-1ADF-DA64-ACB0A2F881BB}"/>
              </a:ext>
            </a:extLst>
          </p:cNvPr>
          <p:cNvSpPr/>
          <p:nvPr/>
        </p:nvSpPr>
        <p:spPr>
          <a:xfrm>
            <a:off x="8929445" y="3244327"/>
            <a:ext cx="2180515" cy="545318"/>
          </a:xfrm>
          <a:prstGeom prst="wedgeRoundRectCallout">
            <a:avLst>
              <a:gd name="adj1" fmla="val -83361"/>
              <a:gd name="adj2" fmla="val 73985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C00000"/>
                </a:solidFill>
              </a:rPr>
              <a:t>적절한 설정을 하면서 진행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00000"/>
                </a:solidFill>
              </a:rPr>
              <a:t>(</a:t>
            </a:r>
            <a:r>
              <a:rPr lang="ko-KR" altLang="en-US" sz="1100" dirty="0">
                <a:solidFill>
                  <a:srgbClr val="C00000"/>
                </a:solidFill>
              </a:rPr>
              <a:t>대체로 기본값을 유지하면 됨</a:t>
            </a:r>
            <a:r>
              <a:rPr lang="en-US" altLang="ko-KR" sz="11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420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21BD37-0460-C5BD-65C5-9342EE6EF2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ko-KR" altLang="en-US" dirty="0"/>
              <a:t>실행 후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기능 확장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2EEBD0-3DDD-43C0-166A-F5D40C6F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B87D79-2817-BDAA-30F8-8EBD2754C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F987EB-645A-9D47-EB9C-614E80E64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6AF44E-0308-2920-1A5B-71F4438AE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01" y="1028699"/>
            <a:ext cx="7266092" cy="51777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240EDD-DAF5-BCB1-38C1-34BCF192BD2E}"/>
              </a:ext>
            </a:extLst>
          </p:cNvPr>
          <p:cNvSpPr/>
          <p:nvPr/>
        </p:nvSpPr>
        <p:spPr>
          <a:xfrm>
            <a:off x="4490301" y="2481753"/>
            <a:ext cx="306237" cy="24139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32DD3A-B8BD-8D45-3CA4-63DDEF75FEAF}"/>
              </a:ext>
            </a:extLst>
          </p:cNvPr>
          <p:cNvSpPr/>
          <p:nvPr/>
        </p:nvSpPr>
        <p:spPr>
          <a:xfrm>
            <a:off x="4750531" y="1380227"/>
            <a:ext cx="498638" cy="1768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846879-903F-DD76-8C03-3D8A48DB96E8}"/>
              </a:ext>
            </a:extLst>
          </p:cNvPr>
          <p:cNvSpPr/>
          <p:nvPr/>
        </p:nvSpPr>
        <p:spPr>
          <a:xfrm>
            <a:off x="4750531" y="1612762"/>
            <a:ext cx="1934936" cy="29583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6C119CB0-64B4-D8DC-20C0-9B47C2B54015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 rot="10800000" flipH="1">
            <a:off x="4490301" y="1468649"/>
            <a:ext cx="260230" cy="1133805"/>
          </a:xfrm>
          <a:prstGeom prst="curvedConnector3">
            <a:avLst>
              <a:gd name="adj1" fmla="val -87845"/>
            </a:avLst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18C13B12-B33B-2E70-AEF8-FD22124174C0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5249169" y="1468648"/>
            <a:ext cx="468830" cy="144114"/>
          </a:xfrm>
          <a:prstGeom prst="curvedConnector2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59C2803A-B3FA-DB03-C7AB-F9B7BFB2188C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685467" y="1660585"/>
            <a:ext cx="560717" cy="100094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B52974-1BE1-BBE1-1CF7-C568BF8E5535}"/>
              </a:ext>
            </a:extLst>
          </p:cNvPr>
          <p:cNvSpPr/>
          <p:nvPr/>
        </p:nvSpPr>
        <p:spPr>
          <a:xfrm>
            <a:off x="8077452" y="1959256"/>
            <a:ext cx="492887" cy="20597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607C4F2B-BCBC-3D7E-D592-65D99D0F122B}"/>
              </a:ext>
            </a:extLst>
          </p:cNvPr>
          <p:cNvSpPr/>
          <p:nvPr/>
        </p:nvSpPr>
        <p:spPr>
          <a:xfrm>
            <a:off x="8570339" y="2481753"/>
            <a:ext cx="2958860" cy="545318"/>
          </a:xfrm>
          <a:prstGeom prst="wedgeRoundRectCallout">
            <a:avLst>
              <a:gd name="adj1" fmla="val -64569"/>
              <a:gd name="adj2" fmla="val -115053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C00000"/>
                </a:solidFill>
              </a:rPr>
              <a:t>설치 후 </a:t>
            </a:r>
            <a:r>
              <a:rPr lang="en-US" altLang="ko-KR" sz="1100" dirty="0">
                <a:solidFill>
                  <a:srgbClr val="C00000"/>
                </a:solidFill>
              </a:rPr>
              <a:t>“</a:t>
            </a:r>
            <a:r>
              <a:rPr lang="ko-KR" altLang="en-US" sz="1100" dirty="0">
                <a:solidFill>
                  <a:srgbClr val="C00000"/>
                </a:solidFill>
              </a:rPr>
              <a:t>사용함</a:t>
            </a:r>
            <a:r>
              <a:rPr lang="en-US" altLang="ko-KR" sz="1100" dirty="0">
                <a:solidFill>
                  <a:srgbClr val="C00000"/>
                </a:solidFill>
              </a:rPr>
              <a:t>”</a:t>
            </a:r>
            <a:r>
              <a:rPr lang="ko-KR" altLang="en-US" sz="1100" dirty="0">
                <a:solidFill>
                  <a:srgbClr val="C00000"/>
                </a:solidFill>
              </a:rPr>
              <a:t>으로 선택하면 끝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00000"/>
                </a:solidFill>
              </a:rPr>
              <a:t>(</a:t>
            </a:r>
            <a:r>
              <a:rPr lang="ko-KR" altLang="en-US" sz="1100" dirty="0">
                <a:solidFill>
                  <a:srgbClr val="C00000"/>
                </a:solidFill>
              </a:rPr>
              <a:t>최근 버전은 기본적으로 설치가 되어 있음</a:t>
            </a:r>
            <a:r>
              <a:rPr lang="en-US" altLang="ko-KR" sz="11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468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21BD37-0460-C5BD-65C5-9342EE6EF25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코드를 </a:t>
            </a:r>
            <a:br>
              <a:rPr lang="en-US" altLang="ko-KR" dirty="0"/>
            </a:br>
            <a:r>
              <a:rPr lang="ko-KR" altLang="en-US" dirty="0"/>
              <a:t>작성 중인 화면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2EEBD0-3DDD-43C0-166A-F5D40C6F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B87D79-2817-BDAA-30F8-8EBD2754C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5F987EB-645A-9D47-EB9C-614E80E64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9384A3-B17F-CAD0-475E-7E467BAD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362" y="1028700"/>
            <a:ext cx="7270918" cy="518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CE1DE5-68CE-92B1-A05F-C479DBA0649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가상환경 만들기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D07918-F19C-E3E2-F503-1C7D4F48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726B41-6F35-D90C-B951-6B551FB33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1D7238-D974-501D-C443-F2C44FCE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9CBBC4-3D94-F013-9AA2-832582D8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00" y="1945756"/>
            <a:ext cx="6424399" cy="3883544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2FDD92EC-A278-D94B-C622-16B80E32EE81}"/>
              </a:ext>
            </a:extLst>
          </p:cNvPr>
          <p:cNvSpPr/>
          <p:nvPr/>
        </p:nvSpPr>
        <p:spPr>
          <a:xfrm>
            <a:off x="7417569" y="3959827"/>
            <a:ext cx="2311884" cy="545318"/>
          </a:xfrm>
          <a:prstGeom prst="wedgeRoundRectCallout">
            <a:avLst>
              <a:gd name="adj1" fmla="val -64569"/>
              <a:gd name="adj2" fmla="val -115053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rgbClr val="C00000"/>
                </a:solidFill>
              </a:rPr>
              <a:t>작업 폴더로 이동 후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15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CE1DE5-68CE-92B1-A05F-C479DBA0649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altLang="ko-KR" dirty="0"/>
              <a:t>python</a:t>
            </a:r>
            <a:r>
              <a:rPr lang="ko-KR" altLang="en-US" dirty="0"/>
              <a:t> </a:t>
            </a:r>
            <a:r>
              <a:rPr lang="en-US" altLang="ko-KR" dirty="0"/>
              <a:t>–m</a:t>
            </a:r>
            <a:r>
              <a:rPr lang="ko-KR" altLang="en-US" dirty="0"/>
              <a:t> </a:t>
            </a:r>
            <a:r>
              <a:rPr lang="en-US" altLang="ko-KR" dirty="0" err="1"/>
              <a:t>venv</a:t>
            </a:r>
            <a:r>
              <a:rPr lang="ko-KR" altLang="en-US" dirty="0"/>
              <a:t> </a:t>
            </a:r>
            <a:r>
              <a:rPr lang="en-US" altLang="ko-KR" dirty="0" err="1"/>
              <a:t>newvenv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D07918-F19C-E3E2-F503-1C7D4F48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726B41-6F35-D90C-B951-6B551FB33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1D7238-D974-501D-C443-F2C44FCE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2AAC10-E2BC-BCF8-0DA3-4DF30DA6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00" y="1945755"/>
            <a:ext cx="6424396" cy="3883543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3D9FC441-094D-970F-7DAE-283D895313B9}"/>
              </a:ext>
            </a:extLst>
          </p:cNvPr>
          <p:cNvSpPr/>
          <p:nvPr/>
        </p:nvSpPr>
        <p:spPr>
          <a:xfrm>
            <a:off x="7339930" y="3246961"/>
            <a:ext cx="2187945" cy="665118"/>
          </a:xfrm>
          <a:prstGeom prst="wedgeRoundRectCallout">
            <a:avLst>
              <a:gd name="adj1" fmla="val -147646"/>
              <a:gd name="adj2" fmla="val 949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rgbClr val="C00000"/>
                </a:solidFill>
              </a:rPr>
              <a:t> &gt; python –m </a:t>
            </a:r>
            <a:r>
              <a:rPr lang="en-US" altLang="ko-KR" sz="1100" dirty="0" err="1">
                <a:solidFill>
                  <a:srgbClr val="C00000"/>
                </a:solidFill>
              </a:rPr>
              <a:t>venv</a:t>
            </a:r>
            <a:r>
              <a:rPr lang="en-US" altLang="ko-KR" sz="1100" dirty="0">
                <a:solidFill>
                  <a:srgbClr val="C00000"/>
                </a:solidFill>
              </a:rPr>
              <a:t> </a:t>
            </a:r>
            <a:r>
              <a:rPr lang="en-US" altLang="ko-KR" sz="1100" dirty="0" err="1">
                <a:solidFill>
                  <a:srgbClr val="C00000"/>
                </a:solidFill>
              </a:rPr>
              <a:t>newvenv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ko-KR" altLang="en-US" sz="1100" dirty="0" err="1">
                <a:solidFill>
                  <a:srgbClr val="C00000"/>
                </a:solidFill>
              </a:rPr>
              <a:t>를</a:t>
            </a:r>
            <a:r>
              <a:rPr lang="ko-KR" altLang="en-US" sz="1100" dirty="0">
                <a:solidFill>
                  <a:srgbClr val="C00000"/>
                </a:solidFill>
              </a:rPr>
              <a:t> 실행하면 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C4F8BE7B-0FEB-A197-2C6A-721D1FF171D4}"/>
              </a:ext>
            </a:extLst>
          </p:cNvPr>
          <p:cNvSpPr/>
          <p:nvPr/>
        </p:nvSpPr>
        <p:spPr>
          <a:xfrm>
            <a:off x="3528492" y="4906552"/>
            <a:ext cx="3346762" cy="665118"/>
          </a:xfrm>
          <a:prstGeom prst="wedgeRoundRectCallout">
            <a:avLst>
              <a:gd name="adj1" fmla="val -101564"/>
              <a:gd name="adj2" fmla="val -343398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rgbClr val="C00000"/>
                </a:solidFill>
              </a:rPr>
              <a:t>가상 </a:t>
            </a:r>
            <a:r>
              <a:rPr lang="ko-KR" altLang="en-US" sz="1100">
                <a:solidFill>
                  <a:srgbClr val="C00000"/>
                </a:solidFill>
              </a:rPr>
              <a:t>환경이 생성되는 </a:t>
            </a:r>
            <a:r>
              <a:rPr lang="ko-KR" altLang="en-US" sz="1100" dirty="0">
                <a:solidFill>
                  <a:srgbClr val="C00000"/>
                </a:solidFill>
              </a:rPr>
              <a:t>것을 확인할 수 있다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07148058-EB52-49FC-AB55-246E0AD6A938}"/>
              </a:ext>
            </a:extLst>
          </p:cNvPr>
          <p:cNvCxnSpPr>
            <a:cxnSpLocks/>
            <a:stCxn id="9" idx="2"/>
            <a:endCxn id="10" idx="3"/>
          </p:cNvCxnSpPr>
          <p:nvPr/>
        </p:nvCxnSpPr>
        <p:spPr>
          <a:xfrm rot="5400000">
            <a:off x="6991063" y="3796271"/>
            <a:ext cx="1327032" cy="1558649"/>
          </a:xfrm>
          <a:prstGeom prst="curvedConnector2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F7BBD6-37E7-2D2E-69E9-5B7BA11B2D33}"/>
              </a:ext>
            </a:extLst>
          </p:cNvPr>
          <p:cNvSpPr txBox="1"/>
          <p:nvPr/>
        </p:nvSpPr>
        <p:spPr>
          <a:xfrm>
            <a:off x="9735518" y="3135712"/>
            <a:ext cx="1162498" cy="887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solidFill>
                  <a:srgbClr val="C00000"/>
                </a:solidFill>
              </a:rPr>
              <a:t>newvenv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ko-KR" altLang="en-US" sz="1200" dirty="0">
                <a:solidFill>
                  <a:srgbClr val="C00000"/>
                </a:solidFill>
              </a:rPr>
              <a:t>에는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</a:rPr>
              <a:t>원하는 이름을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</a:rPr>
              <a:t>쓰면 됨</a:t>
            </a:r>
          </a:p>
        </p:txBody>
      </p:sp>
    </p:spTree>
    <p:extLst>
      <p:ext uri="{BB962C8B-B14F-4D97-AF65-F5344CB8AC3E}">
        <p14:creationId xmlns:p14="http://schemas.microsoft.com/office/powerpoint/2010/main" val="3210798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CE1DE5-68CE-92B1-A05F-C479DBA0649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인터프리터 선택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D07918-F19C-E3E2-F503-1C7D4F48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726B41-6F35-D90C-B951-6B551FB33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1D7238-D974-501D-C443-F2C44FCE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B40283-0C41-0378-0074-0850F983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00" y="1945754"/>
            <a:ext cx="6424396" cy="38835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7A0926-31FD-4C2E-C6B1-642B1745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76" y="1592151"/>
            <a:ext cx="3915583" cy="20254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FF1B60-3878-9437-DCB2-B38F1B7A238F}"/>
              </a:ext>
            </a:extLst>
          </p:cNvPr>
          <p:cNvSpPr/>
          <p:nvPr/>
        </p:nvSpPr>
        <p:spPr>
          <a:xfrm>
            <a:off x="7922190" y="2579571"/>
            <a:ext cx="1161425" cy="241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AAC0CEAA-EFC6-B4A1-48E8-26160CC8282D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9083615" y="2700205"/>
            <a:ext cx="524652" cy="1251347"/>
          </a:xfrm>
          <a:prstGeom prst="curvedConnector2">
            <a:avLst/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E2A230-8B05-063F-BBA3-C440E44FA6AD}"/>
              </a:ext>
            </a:extLst>
          </p:cNvPr>
          <p:cNvSpPr/>
          <p:nvPr/>
        </p:nvSpPr>
        <p:spPr>
          <a:xfrm>
            <a:off x="2109158" y="2145976"/>
            <a:ext cx="1929442" cy="1630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0D55002E-7D5C-6A9F-8316-30B2EC9C60C4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4038600" y="2227509"/>
            <a:ext cx="3611876" cy="377364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D6711B-97EA-281F-6CF3-DC48D6A8A6D0}"/>
              </a:ext>
            </a:extLst>
          </p:cNvPr>
          <p:cNvSpPr/>
          <p:nvPr/>
        </p:nvSpPr>
        <p:spPr>
          <a:xfrm>
            <a:off x="2204300" y="1945753"/>
            <a:ext cx="314613" cy="1630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578D9BE-28C6-199D-AD64-E5D55579C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476" y="3999680"/>
            <a:ext cx="3915583" cy="1671618"/>
          </a:xfrm>
          <a:prstGeom prst="rect">
            <a:avLst/>
          </a:prstGeom>
        </p:spPr>
      </p:pic>
      <p:sp>
        <p:nvSpPr>
          <p:cNvPr id="26" name="말풍선: 모서리가 둥근 사각형 25">
            <a:extLst>
              <a:ext uri="{FF2B5EF4-FFF2-40B4-BE49-F238E27FC236}">
                <a16:creationId xmlns:a16="http://schemas.microsoft.com/office/drawing/2014/main" id="{4342BAB9-7C68-0DF0-70A8-F4C530297DAF}"/>
              </a:ext>
            </a:extLst>
          </p:cNvPr>
          <p:cNvSpPr/>
          <p:nvPr/>
        </p:nvSpPr>
        <p:spPr>
          <a:xfrm>
            <a:off x="6892506" y="5527726"/>
            <a:ext cx="4789829" cy="828624"/>
          </a:xfrm>
          <a:prstGeom prst="wedgeRoundRectCallout">
            <a:avLst>
              <a:gd name="adj1" fmla="val -25408"/>
              <a:gd name="adj2" fmla="val -127489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rgbClr val="C00000"/>
                </a:solidFill>
              </a:rPr>
              <a:t>원하는 가상환경이 적용된 파이썬 인터프리터를 선택한다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  <a:r>
              <a:rPr lang="ko-KR" altLang="en-US" sz="1100" dirty="0">
                <a:solidFill>
                  <a:srgbClr val="C00000"/>
                </a:solidFill>
              </a:rPr>
              <a:t> 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</a:rPr>
              <a:t>아까 생성한 </a:t>
            </a:r>
            <a:r>
              <a:rPr lang="en-US" altLang="ko-KR" sz="1100" dirty="0">
                <a:solidFill>
                  <a:srgbClr val="C00000"/>
                </a:solidFill>
              </a:rPr>
              <a:t>“</a:t>
            </a:r>
            <a:r>
              <a:rPr lang="en-US" altLang="ko-KR" sz="1100" dirty="0" err="1">
                <a:solidFill>
                  <a:srgbClr val="C00000"/>
                </a:solidFill>
              </a:rPr>
              <a:t>newvenv</a:t>
            </a:r>
            <a:r>
              <a:rPr lang="en-US" altLang="ko-KR" sz="1100" dirty="0">
                <a:solidFill>
                  <a:srgbClr val="C00000"/>
                </a:solidFill>
              </a:rPr>
              <a:t>”</a:t>
            </a:r>
            <a:r>
              <a:rPr lang="ko-KR" altLang="en-US" sz="1100" dirty="0">
                <a:solidFill>
                  <a:srgbClr val="C00000"/>
                </a:solidFill>
              </a:rPr>
              <a:t>가 표시되어 있는 인터프리터를 선택하면 된다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</a:rPr>
              <a:t>만약 선택 메뉴에 나오지 않으면 직접 명령어를 입력해서 실행한다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5877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8CE1DE5-68CE-92B1-A05F-C479DBA0649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ko-KR" altLang="en-US" dirty="0"/>
              <a:t>원하는 파이썬 인터프리터가 목록에 나오지 않을 경우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D07918-F19C-E3E2-F503-1C7D4F48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726B41-6F35-D90C-B951-6B551FB33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1D7238-D974-501D-C443-F2C44FCE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AF600-7BE1-1FDB-9B7D-4F0A04B8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00" y="1945753"/>
            <a:ext cx="6424396" cy="3883543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6C0E1947-A7D2-8A75-5397-7669FEEE47FA}"/>
              </a:ext>
            </a:extLst>
          </p:cNvPr>
          <p:cNvSpPr/>
          <p:nvPr/>
        </p:nvSpPr>
        <p:spPr>
          <a:xfrm>
            <a:off x="6593237" y="2337758"/>
            <a:ext cx="4431539" cy="1091242"/>
          </a:xfrm>
          <a:prstGeom prst="wedgeRoundRectCallout">
            <a:avLst>
              <a:gd name="adj1" fmla="val -78665"/>
              <a:gd name="adj2" fmla="val 77937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rgbClr val="C00000"/>
                </a:solidFill>
              </a:rPr>
              <a:t>새로 생성했던 가상환경이 적용된 디렉토리로 이동 후</a:t>
            </a:r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b="1" dirty="0">
                <a:solidFill>
                  <a:srgbClr val="C00000"/>
                </a:solidFill>
              </a:rPr>
              <a:t>    &gt; .\Scripts\activate</a:t>
            </a:r>
          </a:p>
          <a:p>
            <a:r>
              <a:rPr lang="ko-KR" altLang="en-US" sz="1100" dirty="0" err="1">
                <a:solidFill>
                  <a:srgbClr val="C00000"/>
                </a:solidFill>
              </a:rPr>
              <a:t>를</a:t>
            </a:r>
            <a:r>
              <a:rPr lang="ko-KR" altLang="en-US" sz="1100" dirty="0">
                <a:solidFill>
                  <a:srgbClr val="C00000"/>
                </a:solidFill>
              </a:rPr>
              <a:t> 실행해주면 가상환경이 적용된다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</a:p>
          <a:p>
            <a:endParaRPr lang="en-US" altLang="ko-KR" sz="1100" dirty="0">
              <a:solidFill>
                <a:srgbClr val="C00000"/>
              </a:solidFill>
            </a:endParaRPr>
          </a:p>
          <a:p>
            <a:r>
              <a:rPr lang="en-US" altLang="ko-KR" sz="1100" dirty="0">
                <a:solidFill>
                  <a:srgbClr val="C00000"/>
                </a:solidFill>
              </a:rPr>
              <a:t>“(</a:t>
            </a:r>
            <a:r>
              <a:rPr lang="en-US" altLang="ko-KR" sz="1100" dirty="0" err="1">
                <a:solidFill>
                  <a:srgbClr val="C00000"/>
                </a:solidFill>
              </a:rPr>
              <a:t>newvenv</a:t>
            </a:r>
            <a:r>
              <a:rPr lang="en-US" altLang="ko-KR" sz="1100" dirty="0">
                <a:solidFill>
                  <a:srgbClr val="C00000"/>
                </a:solidFill>
              </a:rPr>
              <a:t>)”</a:t>
            </a:r>
            <a:r>
              <a:rPr lang="ko-KR" altLang="en-US" sz="1100" dirty="0">
                <a:solidFill>
                  <a:srgbClr val="C00000"/>
                </a:solidFill>
              </a:rPr>
              <a:t>라는 표시가 프롬프트 앞에 표시된 것을 볼 수 있다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582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86F14E8-05C2-97D8-3E01-96F6DA987F5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을 사용하고 싶다면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D89F087-716B-0F70-5ADC-A393805C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50517F4-C863-59F7-0274-67FD814D18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B0F614-85CC-7B43-53E5-EA0901E18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B0661B-1430-48CE-FB76-AF0FA174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06" y="1759420"/>
            <a:ext cx="5016930" cy="1509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408D4A-8742-F43C-1267-475D4592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70" y="2001886"/>
            <a:ext cx="5669951" cy="1858166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C140AD3D-8EC6-B05E-AB8D-0D095370AC6A}"/>
              </a:ext>
            </a:extLst>
          </p:cNvPr>
          <p:cNvSpPr/>
          <p:nvPr/>
        </p:nvSpPr>
        <p:spPr>
          <a:xfrm>
            <a:off x="4574877" y="1679074"/>
            <a:ext cx="1337444" cy="495383"/>
          </a:xfrm>
          <a:prstGeom prst="wedgeRoundRectCallout">
            <a:avLst>
              <a:gd name="adj1" fmla="val -88216"/>
              <a:gd name="adj2" fmla="val 41625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rgbClr val="C00000"/>
                </a:solidFill>
              </a:rPr>
              <a:t>명령 팔레트에서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F210FF88-4617-ACE2-22F9-FAF9C0E9688C}"/>
              </a:ext>
            </a:extLst>
          </p:cNvPr>
          <p:cNvSpPr/>
          <p:nvPr/>
        </p:nvSpPr>
        <p:spPr>
          <a:xfrm>
            <a:off x="8302431" y="1439141"/>
            <a:ext cx="2328472" cy="495383"/>
          </a:xfrm>
          <a:prstGeom prst="wedgeRoundRectCallout">
            <a:avLst>
              <a:gd name="adj1" fmla="val -108846"/>
              <a:gd name="adj2" fmla="val 146022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 err="1">
                <a:solidFill>
                  <a:srgbClr val="C00000"/>
                </a:solidFill>
              </a:rPr>
              <a:t>Jupyter</a:t>
            </a:r>
            <a:r>
              <a:rPr lang="en-US" altLang="ko-KR" sz="1100" dirty="0">
                <a:solidFill>
                  <a:srgbClr val="C00000"/>
                </a:solidFill>
              </a:rPr>
              <a:t> Notebook</a:t>
            </a:r>
            <a:r>
              <a:rPr lang="ko-KR" altLang="en-US" sz="1100" dirty="0">
                <a:solidFill>
                  <a:srgbClr val="C00000"/>
                </a:solidFill>
              </a:rPr>
              <a:t>를 검색한 후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25D663BE-7831-017C-45CF-E46DB62D3E54}"/>
              </a:ext>
            </a:extLst>
          </p:cNvPr>
          <p:cNvSpPr/>
          <p:nvPr/>
        </p:nvSpPr>
        <p:spPr>
          <a:xfrm>
            <a:off x="8781488" y="3121705"/>
            <a:ext cx="2328472" cy="599193"/>
          </a:xfrm>
          <a:prstGeom prst="wedgeRoundRectCallout">
            <a:avLst>
              <a:gd name="adj1" fmla="val -87923"/>
              <a:gd name="adj2" fmla="val -135537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C00000"/>
                </a:solidFill>
              </a:rPr>
              <a:t>Create: New </a:t>
            </a:r>
            <a:r>
              <a:rPr lang="en-US" altLang="ko-KR" sz="1100" dirty="0" err="1">
                <a:solidFill>
                  <a:srgbClr val="C00000"/>
                </a:solidFill>
              </a:rPr>
              <a:t>Jupyter</a:t>
            </a:r>
            <a:r>
              <a:rPr lang="en-US" altLang="ko-KR" sz="1100" dirty="0">
                <a:solidFill>
                  <a:srgbClr val="C00000"/>
                </a:solidFill>
              </a:rPr>
              <a:t> Notebook</a:t>
            </a:r>
            <a:br>
              <a:rPr lang="en-US" altLang="ko-KR" sz="1100" dirty="0">
                <a:solidFill>
                  <a:srgbClr val="C00000"/>
                </a:solidFill>
              </a:rPr>
            </a:br>
            <a:r>
              <a:rPr lang="ko-KR" altLang="en-US" sz="1100" dirty="0">
                <a:solidFill>
                  <a:srgbClr val="C00000"/>
                </a:solidFill>
              </a:rPr>
              <a:t>을 선택하여 실행시킨다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63B26BF-6DAB-D179-49C4-D8A6EFF8D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75"/>
          <a:stretch/>
        </p:blipFill>
        <p:spPr>
          <a:xfrm>
            <a:off x="1045092" y="4182864"/>
            <a:ext cx="9806895" cy="2133279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7AFB792A-0F8F-DE64-9854-8566B0ED441E}"/>
              </a:ext>
            </a:extLst>
          </p:cNvPr>
          <p:cNvSpPr/>
          <p:nvPr/>
        </p:nvSpPr>
        <p:spPr>
          <a:xfrm>
            <a:off x="6168452" y="5710290"/>
            <a:ext cx="4594486" cy="599193"/>
          </a:xfrm>
          <a:prstGeom prst="wedgeRoundRectCallout">
            <a:avLst>
              <a:gd name="adj1" fmla="val -61332"/>
              <a:gd name="adj2" fmla="val -118025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C00000"/>
                </a:solidFill>
              </a:rPr>
              <a:t>Visual Studio Code </a:t>
            </a:r>
            <a:r>
              <a:rPr lang="ko-KR" altLang="en-US" sz="1100" dirty="0">
                <a:solidFill>
                  <a:srgbClr val="C00000"/>
                </a:solidFill>
              </a:rPr>
              <a:t>내부에 </a:t>
            </a:r>
            <a:r>
              <a:rPr lang="en-US" altLang="ko-KR" sz="1100" dirty="0" err="1">
                <a:solidFill>
                  <a:srgbClr val="C00000"/>
                </a:solidFill>
              </a:rPr>
              <a:t>Jupyter</a:t>
            </a:r>
            <a:r>
              <a:rPr lang="en-US" altLang="ko-KR" sz="1100" dirty="0">
                <a:solidFill>
                  <a:srgbClr val="C00000"/>
                </a:solidFill>
              </a:rPr>
              <a:t> Notebook</a:t>
            </a:r>
            <a:r>
              <a:rPr lang="ko-KR" altLang="en-US" sz="1100" dirty="0">
                <a:solidFill>
                  <a:srgbClr val="C00000"/>
                </a:solidFill>
              </a:rPr>
              <a:t>의 셀이 생성된다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C00000"/>
                </a:solidFill>
              </a:rPr>
              <a:t>이대로 사용하면 된다</a:t>
            </a:r>
            <a:r>
              <a:rPr lang="en-US" altLang="ko-KR" sz="1100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3507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7FD688-68D4-FBFE-64D2-AAFA5DA8A1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6720" y="1028700"/>
            <a:ext cx="11512946" cy="5177789"/>
          </a:xfrm>
        </p:spPr>
        <p:txBody>
          <a:bodyPr/>
          <a:lstStyle/>
          <a:p>
            <a:pPr lvl="1"/>
            <a:r>
              <a:rPr lang="ko-KR" altLang="en-US" dirty="0"/>
              <a:t>그런데 </a:t>
            </a:r>
            <a:r>
              <a:rPr lang="en-US" altLang="ko-KR" dirty="0"/>
              <a:t>Visual Studio Code </a:t>
            </a:r>
            <a:r>
              <a:rPr lang="ko-KR" altLang="en-US" dirty="0"/>
              <a:t>내부의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r>
              <a:rPr lang="ko-KR" altLang="en-US" dirty="0"/>
              <a:t>은 </a:t>
            </a:r>
            <a:r>
              <a:rPr lang="en-US" altLang="ko-KR" dirty="0"/>
              <a:t>“</a:t>
            </a:r>
            <a:r>
              <a:rPr lang="en-US" altLang="ko-KR" dirty="0" err="1"/>
              <a:t>ipykernel</a:t>
            </a:r>
            <a:r>
              <a:rPr lang="en-US" altLang="ko-KR" dirty="0"/>
              <a:t>” </a:t>
            </a:r>
            <a:r>
              <a:rPr lang="ko-KR" altLang="en-US" dirty="0"/>
              <a:t>패키지를 기반으로 개발되었기 때문에 해당 패키지를 설치해야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B3DD7F-130A-B86A-43C4-9DC6EBC2D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3A151F-9675-CDC5-A36F-91397BA51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3A31F6-C653-82A4-BE87-5A59CC31F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413EDA-5FC5-4716-84D2-BD8760ED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52" y="2260656"/>
            <a:ext cx="8694295" cy="394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09AAF57-6F1B-4FCB-BE37-1A3B5E512A5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/>
            <a:r>
              <a:rPr lang="ko-KR" altLang="en-US" dirty="0"/>
              <a:t>쉽게 익힐 수 있는 프로그래밍 언어이다</a:t>
            </a:r>
            <a:r>
              <a:rPr lang="en-US" altLang="ko-KR" dirty="0"/>
              <a:t>(</a:t>
            </a:r>
            <a:r>
              <a:rPr lang="ko-KR" altLang="en-US" dirty="0"/>
              <a:t>문법이 쉽다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간결하다</a:t>
            </a:r>
            <a:endParaRPr lang="en-US" altLang="ko-KR" dirty="0"/>
          </a:p>
          <a:p>
            <a:pPr lvl="1"/>
            <a:r>
              <a:rPr lang="ko-KR" altLang="en-US" dirty="0"/>
              <a:t>강력하다</a:t>
            </a:r>
            <a:endParaRPr lang="en-US" altLang="ko-KR" dirty="0"/>
          </a:p>
          <a:p>
            <a:pPr lvl="1"/>
            <a:r>
              <a:rPr lang="ko-KR" altLang="en-US" dirty="0"/>
              <a:t>무료이다</a:t>
            </a:r>
            <a:endParaRPr lang="en-US" altLang="ko-KR" dirty="0"/>
          </a:p>
          <a:p>
            <a:pPr lvl="1"/>
            <a:r>
              <a:rPr lang="ko-KR" altLang="en-US" dirty="0"/>
              <a:t>개발 속도가 빠르다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6A8D846-0CC7-483F-B063-E9DFEAC9B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소개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DEE4BD-2121-4710-8683-95AF3EDF0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E82485-5D48-4FA7-A710-72E19D1904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생각 풍선: 구름 모양 5">
            <a:extLst>
              <a:ext uri="{FF2B5EF4-FFF2-40B4-BE49-F238E27FC236}">
                <a16:creationId xmlns:a16="http://schemas.microsoft.com/office/drawing/2014/main" id="{326908A2-33C6-47EB-A8C9-E337CC601EF9}"/>
              </a:ext>
            </a:extLst>
          </p:cNvPr>
          <p:cNvSpPr/>
          <p:nvPr/>
        </p:nvSpPr>
        <p:spPr>
          <a:xfrm>
            <a:off x="6612466" y="2624666"/>
            <a:ext cx="3860800" cy="1608667"/>
          </a:xfrm>
          <a:prstGeom prst="cloudCallout">
            <a:avLst>
              <a:gd name="adj1" fmla="val -34710"/>
              <a:gd name="adj2" fmla="val -67330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00B050"/>
                </a:solidFill>
              </a:rPr>
              <a:t>정말 쉬울까</a:t>
            </a:r>
            <a:r>
              <a:rPr lang="en-US" altLang="ko-KR" sz="2800" b="1" dirty="0">
                <a:solidFill>
                  <a:srgbClr val="00B050"/>
                </a:solidFill>
              </a:rPr>
              <a:t>?</a:t>
            </a:r>
            <a:endParaRPr lang="ko-KR" altLang="en-US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1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57F9D4A-D522-4289-19E3-0C6503E76A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ko-KR" altLang="en-US" dirty="0"/>
              <a:t>설치하고 나면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D9F02DD-3DC7-5326-B836-31E506C2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F58CEC-7531-DE20-8358-17D5E57AA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97EC08-167E-6ABB-2423-F0A1E92C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53ACCC-4365-157A-A3EC-282D7BAE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52" y="1708339"/>
            <a:ext cx="8694295" cy="39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5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B190DF-FEE3-BEC7-989A-7E4AE368641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ko-KR" altLang="en-US" dirty="0"/>
              <a:t>정상적으로 동작하는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78B326-A21C-5100-98BC-73402601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Visual Studio Code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98C1D8-E490-FCE0-DA53-926DF72F2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1383D9-07AC-0C8A-B4CD-B05F62FAF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D7EC11-7B2B-2735-CFCC-C3E78A1B4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53" y="1708339"/>
            <a:ext cx="8705706" cy="395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6DD59CF-4CFE-AE05-E092-09C204F4AB18}"/>
              </a:ext>
            </a:extLst>
          </p:cNvPr>
          <p:cNvSpPr/>
          <p:nvPr/>
        </p:nvSpPr>
        <p:spPr>
          <a:xfrm>
            <a:off x="4152163" y="2834404"/>
            <a:ext cx="1161425" cy="241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368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5B9101B-717D-4C9D-AFA4-26BE0C8EF54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Anaconda</a:t>
            </a:r>
            <a:r>
              <a:rPr lang="ko-KR" altLang="en-US" dirty="0"/>
              <a:t>를 이용한 가상환경 구축 </a:t>
            </a:r>
            <a:r>
              <a:rPr lang="en-US" altLang="ko-KR" dirty="0"/>
              <a:t>(Windows</a:t>
            </a:r>
            <a:r>
              <a:rPr lang="ko-KR" altLang="en-US" dirty="0"/>
              <a:t>의 경우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2"/>
              </a:rPr>
              <a:t>https://www.anaconda.com</a:t>
            </a:r>
            <a:r>
              <a:rPr lang="en-US" altLang="ko-KR" dirty="0"/>
              <a:t> </a:t>
            </a:r>
            <a:r>
              <a:rPr lang="ko-KR" altLang="en-US" dirty="0"/>
              <a:t>에서 다운로드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87BAEF-024C-4700-9014-F2712DB3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11E4E2-3850-4F1C-A2E8-7B2970CB5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14611A-3765-4C16-B67A-111762C83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ED740A-B285-8BCD-1F3F-D01C1ED7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48" y="3460582"/>
            <a:ext cx="4048732" cy="28208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1FBD2D-0F45-47A0-21AE-B1B01C433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77" y="2331536"/>
            <a:ext cx="5669246" cy="3949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72BDC-7805-461C-F7BB-F8966FA45DDC}"/>
              </a:ext>
            </a:extLst>
          </p:cNvPr>
          <p:cNvSpPr txBox="1"/>
          <p:nvPr/>
        </p:nvSpPr>
        <p:spPr>
          <a:xfrm>
            <a:off x="7650480" y="2867368"/>
            <a:ext cx="3973332" cy="518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또는 </a:t>
            </a:r>
            <a:r>
              <a:rPr lang="en-US" altLang="ko-KR" sz="1200" dirty="0">
                <a:hlinkClick r:id="rId5"/>
              </a:rPr>
              <a:t>https://www.anaconda.com/products/distribution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에서 직접 </a:t>
            </a:r>
            <a:r>
              <a:rPr lang="en-US" altLang="ko-KR" sz="1200" dirty="0"/>
              <a:t>Open-Source </a:t>
            </a:r>
            <a:r>
              <a:rPr lang="ko-KR" altLang="en-US" sz="1200" dirty="0"/>
              <a:t>버전 선택</a:t>
            </a:r>
          </a:p>
        </p:txBody>
      </p:sp>
    </p:spTree>
    <p:extLst>
      <p:ext uri="{BB962C8B-B14F-4D97-AF65-F5344CB8AC3E}">
        <p14:creationId xmlns:p14="http://schemas.microsoft.com/office/powerpoint/2010/main" val="413969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8092D6-7EBA-4D12-860C-DCF56445059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altLang="ko-KR" dirty="0"/>
              <a:t>Anaconda </a:t>
            </a:r>
            <a:r>
              <a:rPr lang="ko-KR" altLang="en-US" dirty="0"/>
              <a:t>설치 프로그램 실행 </a:t>
            </a:r>
            <a:r>
              <a:rPr lang="en-US" altLang="ko-KR" dirty="0"/>
              <a:t>(1)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167A9A-E40F-4385-BBFF-A78E903D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7BF5EA-2EC8-4958-8A21-06021AAB2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DFBCF-F83F-45C6-B61E-1A0CCD18E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25E220-02F2-4024-8C54-60E7AD3E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03" y="1769744"/>
            <a:ext cx="4752975" cy="3695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B05602-5A2E-4D4F-ACE8-F03BBC0AC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305" y="1769744"/>
            <a:ext cx="4752975" cy="36957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5253B33-B20F-4B43-A237-5486E1B8BEDE}"/>
              </a:ext>
            </a:extLst>
          </p:cNvPr>
          <p:cNvSpPr/>
          <p:nvPr/>
        </p:nvSpPr>
        <p:spPr>
          <a:xfrm>
            <a:off x="6428929" y="3293744"/>
            <a:ext cx="238125" cy="647700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04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255AAC-E7F2-4FE8-9352-D68B01C8E0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altLang="ko-KR" dirty="0"/>
              <a:t>Anaconda </a:t>
            </a:r>
            <a:r>
              <a:rPr lang="ko-KR" altLang="en-US" dirty="0"/>
              <a:t>설치 프로그램 실행 </a:t>
            </a:r>
            <a:r>
              <a:rPr lang="en-US" altLang="ko-KR" dirty="0"/>
              <a:t>(2)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2F53A2F-CFBF-4AFA-813C-F767C4EB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A54643-DD04-4ECB-BA5F-26F9B1C50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2C4BA1-59B1-4296-906C-7B30300C5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DA220B-FDB2-4FFB-981D-449C3E16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769744"/>
            <a:ext cx="4752975" cy="3695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DACD4A-3F4D-4035-AB39-FE6C1A13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305" y="1769744"/>
            <a:ext cx="4752975" cy="36957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33990EE-75EF-4613-9B10-63A2C7BF7105}"/>
              </a:ext>
            </a:extLst>
          </p:cNvPr>
          <p:cNvSpPr/>
          <p:nvPr/>
        </p:nvSpPr>
        <p:spPr>
          <a:xfrm>
            <a:off x="6428929" y="3293744"/>
            <a:ext cx="238125" cy="647700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34F888A-7BAC-4FFC-A721-2B0449BF76C7}"/>
              </a:ext>
            </a:extLst>
          </p:cNvPr>
          <p:cNvSpPr/>
          <p:nvPr/>
        </p:nvSpPr>
        <p:spPr>
          <a:xfrm>
            <a:off x="1005417" y="3105150"/>
            <a:ext cx="238125" cy="647700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521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altLang="ko-KR" dirty="0"/>
              <a:t>Anaconda </a:t>
            </a:r>
            <a:r>
              <a:rPr lang="ko-KR" altLang="en-US" dirty="0"/>
              <a:t>설치 프로그램 실행 </a:t>
            </a:r>
            <a:r>
              <a:rPr lang="en-US" altLang="ko-KR" dirty="0"/>
              <a:t>(3)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26514C-8E6B-4665-AF0C-F25E4E89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769744"/>
            <a:ext cx="4752975" cy="3695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DB6A20-65B6-4117-9743-EFF21134D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305" y="1769744"/>
            <a:ext cx="4752975" cy="36957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8BC93D0-661D-4955-AE09-246B5686FF3F}"/>
              </a:ext>
            </a:extLst>
          </p:cNvPr>
          <p:cNvSpPr/>
          <p:nvPr/>
        </p:nvSpPr>
        <p:spPr>
          <a:xfrm>
            <a:off x="6428929" y="3293744"/>
            <a:ext cx="238125" cy="647700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47D75D2-4A02-4E4B-9ABE-552068B95A31}"/>
              </a:ext>
            </a:extLst>
          </p:cNvPr>
          <p:cNvSpPr/>
          <p:nvPr/>
        </p:nvSpPr>
        <p:spPr>
          <a:xfrm>
            <a:off x="1005417" y="3105150"/>
            <a:ext cx="238125" cy="647700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17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altLang="ko-KR" dirty="0"/>
              <a:t>Anaconda </a:t>
            </a:r>
            <a:r>
              <a:rPr lang="ko-KR" altLang="en-US" dirty="0"/>
              <a:t>설치 프로그램 실행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A9FD4F-3C28-4E7F-8601-3BFCAB85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1769744"/>
            <a:ext cx="4752975" cy="3695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08810B-EF2C-4BAD-8C77-CD4F50C9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305" y="1769744"/>
            <a:ext cx="4752975" cy="36957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A169504-8F3D-4BF9-8E18-A3E834863D33}"/>
              </a:ext>
            </a:extLst>
          </p:cNvPr>
          <p:cNvSpPr/>
          <p:nvPr/>
        </p:nvSpPr>
        <p:spPr>
          <a:xfrm>
            <a:off x="6428929" y="3293744"/>
            <a:ext cx="238125" cy="647700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4275856-E7ED-433E-BF54-277F0E080268}"/>
              </a:ext>
            </a:extLst>
          </p:cNvPr>
          <p:cNvSpPr/>
          <p:nvPr/>
        </p:nvSpPr>
        <p:spPr>
          <a:xfrm>
            <a:off x="1005417" y="3105150"/>
            <a:ext cx="238125" cy="647700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042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en-US" altLang="ko-KR" dirty="0"/>
              <a:t>Anaconda </a:t>
            </a:r>
            <a:r>
              <a:rPr lang="ko-KR" altLang="en-US" dirty="0"/>
              <a:t>설치 프로그램 실행 </a:t>
            </a:r>
            <a:r>
              <a:rPr lang="en-US" altLang="ko-KR" dirty="0"/>
              <a:t>(5)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B57572-EA85-45BE-9071-0B033F3A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39" y="1735666"/>
            <a:ext cx="5637402" cy="426720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62ABDA0-2C71-403F-B68E-A7E0A07CBC42}"/>
              </a:ext>
            </a:extLst>
          </p:cNvPr>
          <p:cNvSpPr/>
          <p:nvPr/>
        </p:nvSpPr>
        <p:spPr>
          <a:xfrm>
            <a:off x="2309284" y="3105150"/>
            <a:ext cx="238125" cy="647700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118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기반 가상환경 만들기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68C307-66C1-430E-9604-87D56811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380" y="1888606"/>
            <a:ext cx="7716580" cy="4320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57767D1-C886-4D49-8BE1-A241DEA5FB27}"/>
              </a:ext>
            </a:extLst>
          </p:cNvPr>
          <p:cNvSpPr/>
          <p:nvPr/>
        </p:nvSpPr>
        <p:spPr>
          <a:xfrm>
            <a:off x="3437467" y="3888317"/>
            <a:ext cx="1320800" cy="32054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F1FA0-4765-4DEA-A0B2-E139DE34884E}"/>
              </a:ext>
            </a:extLst>
          </p:cNvPr>
          <p:cNvSpPr txBox="1"/>
          <p:nvPr/>
        </p:nvSpPr>
        <p:spPr>
          <a:xfrm>
            <a:off x="897467" y="3744383"/>
            <a:ext cx="2333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Anaconda Navigator</a:t>
            </a:r>
          </a:p>
          <a:p>
            <a:pPr algn="ctr"/>
            <a:r>
              <a:rPr lang="ko-KR" altLang="en-US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802432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기반 가상환경 만들기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FD531A-FC4B-4DBA-9AC8-16447EBC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1" y="1886489"/>
            <a:ext cx="7899429" cy="4320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5EF9F88-E033-49BC-BC3F-7D8410838C38}"/>
              </a:ext>
            </a:extLst>
          </p:cNvPr>
          <p:cNvSpPr/>
          <p:nvPr/>
        </p:nvSpPr>
        <p:spPr>
          <a:xfrm>
            <a:off x="3082106" y="2593975"/>
            <a:ext cx="1035354" cy="2370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22016-304F-42B8-A133-8858311C502D}"/>
              </a:ext>
            </a:extLst>
          </p:cNvPr>
          <p:cNvSpPr txBox="1"/>
          <p:nvPr/>
        </p:nvSpPr>
        <p:spPr>
          <a:xfrm>
            <a:off x="1424965" y="2389342"/>
            <a:ext cx="159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Environments</a:t>
            </a:r>
          </a:p>
          <a:p>
            <a:pPr algn="ctr"/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85867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30DCAA5-1CC3-48CA-84EC-C04AC633EA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 err="1"/>
              <a:t>파이썬이</a:t>
            </a:r>
            <a:r>
              <a:rPr lang="ko-KR" altLang="en-US" dirty="0"/>
              <a:t> 쉽다는 말은 누가 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7FDDDD-744E-4649-AD9E-A1ECCFC1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소개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4C0268E-0CE0-4CA0-A8F8-E6F80EEB4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9FBF6F-3A41-445B-87A2-B3721AC53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B29088-F789-4CF7-8C0C-A91E78AE6E1C}"/>
              </a:ext>
            </a:extLst>
          </p:cNvPr>
          <p:cNvSpPr/>
          <p:nvPr/>
        </p:nvSpPr>
        <p:spPr>
          <a:xfrm>
            <a:off x="1041399" y="1761067"/>
            <a:ext cx="7323667" cy="8636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귀도 반 </a:t>
            </a:r>
            <a:r>
              <a:rPr lang="ko-KR" altLang="en-US" b="1" dirty="0" err="1">
                <a:solidFill>
                  <a:schemeClr val="tx1"/>
                </a:solidFill>
              </a:rPr>
              <a:t>로섬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취미로 프로그래밍 언어를 만들 정도의 엄청난 능력자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4DEF7EE-2BB1-4C82-9AED-6096BA95761D}"/>
              </a:ext>
            </a:extLst>
          </p:cNvPr>
          <p:cNvSpPr/>
          <p:nvPr/>
        </p:nvSpPr>
        <p:spPr>
          <a:xfrm>
            <a:off x="9482667" y="1761066"/>
            <a:ext cx="1786467" cy="863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쉽다는 기준이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일반인과 다름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800EF3C-47AE-4D75-95AF-78EC42500E88}"/>
              </a:ext>
            </a:extLst>
          </p:cNvPr>
          <p:cNvSpPr/>
          <p:nvPr/>
        </p:nvSpPr>
        <p:spPr>
          <a:xfrm>
            <a:off x="1041399" y="2844588"/>
            <a:ext cx="6527801" cy="8636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기존 개발자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개발 경험이 풍부하므로 </a:t>
            </a:r>
            <a:r>
              <a:rPr lang="en-US" altLang="ko-KR" b="1" dirty="0">
                <a:solidFill>
                  <a:schemeClr val="tx1"/>
                </a:solidFill>
              </a:rPr>
              <a:t>C/C++/C#, Java </a:t>
            </a:r>
            <a:r>
              <a:rPr lang="ko-KR" altLang="en-US" b="1" dirty="0">
                <a:solidFill>
                  <a:schemeClr val="tx1"/>
                </a:solidFill>
              </a:rPr>
              <a:t>등과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            </a:t>
            </a:r>
            <a:r>
              <a:rPr lang="ko-KR" altLang="en-US" b="1" dirty="0">
                <a:solidFill>
                  <a:schemeClr val="tx1"/>
                </a:solidFill>
              </a:rPr>
              <a:t>비교하면 당연히 쉬움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28A90CB-AD85-447D-96D8-8085E2E6D704}"/>
              </a:ext>
            </a:extLst>
          </p:cNvPr>
          <p:cNvSpPr/>
          <p:nvPr/>
        </p:nvSpPr>
        <p:spPr>
          <a:xfrm>
            <a:off x="8588587" y="1943100"/>
            <a:ext cx="795867" cy="4995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330CF85-3A51-4FF8-B982-3A51FC4D1D3B}"/>
              </a:ext>
            </a:extLst>
          </p:cNvPr>
          <p:cNvSpPr/>
          <p:nvPr/>
        </p:nvSpPr>
        <p:spPr>
          <a:xfrm>
            <a:off x="9482667" y="2844588"/>
            <a:ext cx="1786467" cy="863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쉽다는 기준이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일반인과 다름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4C0CA5F-D830-4536-87FA-A967201481BD}"/>
              </a:ext>
            </a:extLst>
          </p:cNvPr>
          <p:cNvSpPr/>
          <p:nvPr/>
        </p:nvSpPr>
        <p:spPr>
          <a:xfrm>
            <a:off x="7797801" y="3026622"/>
            <a:ext cx="1586654" cy="4995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CE3E56-5483-4282-9CB4-00DF7A600ADD}"/>
              </a:ext>
            </a:extLst>
          </p:cNvPr>
          <p:cNvSpPr/>
          <p:nvPr/>
        </p:nvSpPr>
        <p:spPr>
          <a:xfrm>
            <a:off x="1041399" y="3928109"/>
            <a:ext cx="6527801" cy="8636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영어권 일반인</a:t>
            </a:r>
            <a:r>
              <a:rPr lang="en-US" altLang="ko-KR" b="1" dirty="0">
                <a:solidFill>
                  <a:schemeClr val="tx1"/>
                </a:solidFill>
              </a:rPr>
              <a:t>: “</a:t>
            </a:r>
            <a:r>
              <a:rPr lang="ko-KR" altLang="en-US" b="1" dirty="0">
                <a:solidFill>
                  <a:schemeClr val="tx1"/>
                </a:solidFill>
              </a:rPr>
              <a:t>평이한 영어로 이해할 수 있는 코드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r>
              <a:rPr lang="ko-KR" altLang="en-US" b="1" dirty="0">
                <a:solidFill>
                  <a:schemeClr val="tx1"/>
                </a:solidFill>
              </a:rPr>
              <a:t>가 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b="1" dirty="0">
                <a:solidFill>
                  <a:schemeClr val="tx1"/>
                </a:solidFill>
              </a:rPr>
              <a:t>                     </a:t>
            </a:r>
            <a:r>
              <a:rPr lang="ko-KR" altLang="en-US" b="1" dirty="0">
                <a:solidFill>
                  <a:schemeClr val="tx1"/>
                </a:solidFill>
              </a:rPr>
              <a:t>개발 컨셉 </a:t>
            </a:r>
            <a:r>
              <a:rPr lang="en-US" altLang="ko-KR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아무래도 접근하기가 용이함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3D5B836-CF18-42A8-9118-9986368B8FDD}"/>
              </a:ext>
            </a:extLst>
          </p:cNvPr>
          <p:cNvSpPr/>
          <p:nvPr/>
        </p:nvSpPr>
        <p:spPr>
          <a:xfrm>
            <a:off x="9482667" y="3928109"/>
            <a:ext cx="1786467" cy="863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쉽다는 기준이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한국인과 다름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29035B1-A819-4BC4-8921-D4A27AB717B4}"/>
              </a:ext>
            </a:extLst>
          </p:cNvPr>
          <p:cNvSpPr/>
          <p:nvPr/>
        </p:nvSpPr>
        <p:spPr>
          <a:xfrm>
            <a:off x="7797801" y="4110143"/>
            <a:ext cx="1586654" cy="4995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00C399-4F35-43A0-A62D-8EB6DC819529}"/>
              </a:ext>
            </a:extLst>
          </p:cNvPr>
          <p:cNvSpPr/>
          <p:nvPr/>
        </p:nvSpPr>
        <p:spPr>
          <a:xfrm>
            <a:off x="1041399" y="4997873"/>
            <a:ext cx="6527801" cy="8636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</a:rPr>
              <a:t>비 영어권 일반인</a:t>
            </a:r>
            <a:r>
              <a:rPr lang="en-US" altLang="ko-KR" b="1" dirty="0">
                <a:solidFill>
                  <a:schemeClr val="tx1"/>
                </a:solidFill>
              </a:rPr>
              <a:t>: “</a:t>
            </a:r>
            <a:r>
              <a:rPr lang="ko-KR" altLang="en-US" b="1" dirty="0">
                <a:solidFill>
                  <a:srgbClr val="FF0000"/>
                </a:solidFill>
              </a:rPr>
              <a:t>뭔 소린지 하나도 모르겠다</a:t>
            </a:r>
            <a:r>
              <a:rPr lang="en-US" altLang="ko-KR" b="1" dirty="0">
                <a:solidFill>
                  <a:srgbClr val="FF0000"/>
                </a:solidFill>
              </a:rPr>
              <a:t>!!!</a:t>
            </a:r>
            <a:r>
              <a:rPr lang="en-US" altLang="ko-KR" b="1" dirty="0">
                <a:solidFill>
                  <a:schemeClr val="tx1"/>
                </a:solidFill>
              </a:rPr>
              <a:t>”</a:t>
            </a:r>
            <a:br>
              <a:rPr lang="en-US" altLang="ko-KR" b="1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                        </a:t>
            </a:r>
            <a:r>
              <a:rPr lang="ko-KR" altLang="en-US" b="1" dirty="0">
                <a:solidFill>
                  <a:schemeClr val="tx1"/>
                </a:solidFill>
              </a:rPr>
              <a:t>라는 반응이 생각보다 많음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C4415EB-B290-4427-B3D0-BCD60286EE38}"/>
              </a:ext>
            </a:extLst>
          </p:cNvPr>
          <p:cNvSpPr/>
          <p:nvPr/>
        </p:nvSpPr>
        <p:spPr>
          <a:xfrm>
            <a:off x="9482667" y="4997873"/>
            <a:ext cx="1786467" cy="863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rgbClr val="FF0000"/>
                </a:solidFill>
              </a:rPr>
              <a:t>진짜 쉽나</a:t>
            </a:r>
            <a:r>
              <a:rPr lang="en-US" altLang="ko-KR" sz="2000" b="1" dirty="0">
                <a:solidFill>
                  <a:srgbClr val="FF0000"/>
                </a:solidFill>
              </a:rPr>
              <a:t>???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B15762F-6C37-4232-BDC4-1E0599326BA6}"/>
              </a:ext>
            </a:extLst>
          </p:cNvPr>
          <p:cNvSpPr/>
          <p:nvPr/>
        </p:nvSpPr>
        <p:spPr>
          <a:xfrm>
            <a:off x="7797801" y="5179907"/>
            <a:ext cx="1586654" cy="49953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96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기반 가상환경 만들기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660055-867C-459D-B5EC-1DF60A4EC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29" y="1886489"/>
            <a:ext cx="7899431" cy="4320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E73992E-B915-4EC3-A463-C973974234B5}"/>
              </a:ext>
            </a:extLst>
          </p:cNvPr>
          <p:cNvSpPr/>
          <p:nvPr/>
        </p:nvSpPr>
        <p:spPr>
          <a:xfrm>
            <a:off x="4103158" y="5810250"/>
            <a:ext cx="324154" cy="3513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831A0-BB62-4079-BAB0-93CC0C154C50}"/>
              </a:ext>
            </a:extLst>
          </p:cNvPr>
          <p:cNvSpPr txBox="1"/>
          <p:nvPr/>
        </p:nvSpPr>
        <p:spPr>
          <a:xfrm>
            <a:off x="1503747" y="561603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가상환경</a:t>
            </a:r>
            <a:endParaRPr lang="en-US" altLang="ko-KR" dirty="0"/>
          </a:p>
          <a:p>
            <a:pPr algn="ctr"/>
            <a:r>
              <a:rPr lang="ko-KR" altLang="en-US" dirty="0"/>
              <a:t>추가버튼</a:t>
            </a:r>
          </a:p>
        </p:txBody>
      </p:sp>
    </p:spTree>
    <p:extLst>
      <p:ext uri="{BB962C8B-B14F-4D97-AF65-F5344CB8AC3E}">
        <p14:creationId xmlns:p14="http://schemas.microsoft.com/office/powerpoint/2010/main" val="2663842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기반 가상환경 만들기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978DB1-14A2-42D2-A543-23D00E01A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1" y="1886489"/>
            <a:ext cx="7899429" cy="4320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FA3CA8A0-89BC-42D3-B1F7-DE1A6E60CD88}"/>
              </a:ext>
            </a:extLst>
          </p:cNvPr>
          <p:cNvSpPr/>
          <p:nvPr/>
        </p:nvSpPr>
        <p:spPr>
          <a:xfrm>
            <a:off x="5953125" y="3181350"/>
            <a:ext cx="2438399" cy="15430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245FC-5A2E-4807-9823-5F4372B35455}"/>
              </a:ext>
            </a:extLst>
          </p:cNvPr>
          <p:cNvSpPr txBox="1"/>
          <p:nvPr/>
        </p:nvSpPr>
        <p:spPr>
          <a:xfrm>
            <a:off x="1151946" y="3520538"/>
            <a:ext cx="19639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가상환경 이름 및</a:t>
            </a:r>
            <a:endParaRPr lang="en-US" altLang="ko-KR" dirty="0"/>
          </a:p>
          <a:p>
            <a:pPr algn="ctr"/>
            <a:r>
              <a:rPr lang="ko-KR" altLang="en-US" dirty="0"/>
              <a:t>파이썬 버전 선택</a:t>
            </a:r>
            <a:endParaRPr lang="en-US" altLang="ko-KR" dirty="0"/>
          </a:p>
          <a:p>
            <a:pPr algn="ctr"/>
            <a:r>
              <a:rPr lang="ko-KR" altLang="en-US" dirty="0"/>
              <a:t>후</a:t>
            </a:r>
            <a:endParaRPr lang="en-US" altLang="ko-KR" dirty="0"/>
          </a:p>
          <a:p>
            <a:pPr algn="ctr"/>
            <a:r>
              <a:rPr lang="en-US" altLang="ko-KR" dirty="0"/>
              <a:t>“Create”</a:t>
            </a:r>
          </a:p>
        </p:txBody>
      </p:sp>
    </p:spTree>
    <p:extLst>
      <p:ext uri="{BB962C8B-B14F-4D97-AF65-F5344CB8AC3E}">
        <p14:creationId xmlns:p14="http://schemas.microsoft.com/office/powerpoint/2010/main" val="2563206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Anaconda </a:t>
            </a:r>
            <a:r>
              <a:rPr lang="ko-KR" altLang="en-US" dirty="0"/>
              <a:t>기반 가상환경 만들기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F77F13-3F47-4FF3-A901-D9B6FCD6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1" y="1886489"/>
            <a:ext cx="7899429" cy="4320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27D4CEA-97B2-4D4E-B8EE-B0D28F747116}"/>
              </a:ext>
            </a:extLst>
          </p:cNvPr>
          <p:cNvSpPr/>
          <p:nvPr/>
        </p:nvSpPr>
        <p:spPr>
          <a:xfrm>
            <a:off x="4038600" y="2750982"/>
            <a:ext cx="1035354" cy="2370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4F8A2-A446-4B05-BED7-7676CB8718D4}"/>
              </a:ext>
            </a:extLst>
          </p:cNvPr>
          <p:cNvSpPr txBox="1"/>
          <p:nvPr/>
        </p:nvSpPr>
        <p:spPr>
          <a:xfrm>
            <a:off x="1667787" y="238934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생성완료</a:t>
            </a:r>
          </a:p>
        </p:txBody>
      </p:sp>
    </p:spTree>
    <p:extLst>
      <p:ext uri="{BB962C8B-B14F-4D97-AF65-F5344CB8AC3E}">
        <p14:creationId xmlns:p14="http://schemas.microsoft.com/office/powerpoint/2010/main" val="127546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가상환경에 모듈 설치하기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2FDA64-06E9-4F70-95F0-A1F8843A2BB4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2778"/>
          <a:stretch/>
        </p:blipFill>
        <p:spPr>
          <a:xfrm>
            <a:off x="3211560" y="1886489"/>
            <a:ext cx="7898400" cy="4320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72E41F6-CE9C-4544-9D6C-A07CF51D2391}"/>
              </a:ext>
            </a:extLst>
          </p:cNvPr>
          <p:cNvSpPr/>
          <p:nvPr/>
        </p:nvSpPr>
        <p:spPr>
          <a:xfrm>
            <a:off x="5400675" y="2257426"/>
            <a:ext cx="1035354" cy="117157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F31940-93DC-416C-9EB5-E4B09EC32A00}"/>
              </a:ext>
            </a:extLst>
          </p:cNvPr>
          <p:cNvSpPr txBox="1"/>
          <p:nvPr/>
        </p:nvSpPr>
        <p:spPr>
          <a:xfrm>
            <a:off x="1456194" y="238934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Not Installed</a:t>
            </a:r>
          </a:p>
          <a:p>
            <a:pPr algn="ctr"/>
            <a:r>
              <a:rPr lang="ko-KR" altLang="en-US" dirty="0"/>
              <a:t>또는 </a:t>
            </a:r>
            <a:endParaRPr lang="en-US" altLang="ko-KR" dirty="0"/>
          </a:p>
          <a:p>
            <a:pPr algn="ctr"/>
            <a:r>
              <a:rPr lang="en-US" altLang="ko-KR" dirty="0"/>
              <a:t>All </a:t>
            </a:r>
            <a:r>
              <a:rPr lang="ko-KR" altLang="en-US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2656585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가상환경에 모듈 설치하기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22969A-3044-46D9-B62A-1D31E482D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1" y="1886489"/>
            <a:ext cx="7899429" cy="4320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B5C3DEBA-54DE-4154-B45A-348D2A3C32BB}"/>
              </a:ext>
            </a:extLst>
          </p:cNvPr>
          <p:cNvSpPr/>
          <p:nvPr/>
        </p:nvSpPr>
        <p:spPr>
          <a:xfrm>
            <a:off x="6905625" y="2343150"/>
            <a:ext cx="1035354" cy="3140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867B3F3-911F-428A-845E-E5828E7E04D6}"/>
              </a:ext>
            </a:extLst>
          </p:cNvPr>
          <p:cNvSpPr/>
          <p:nvPr/>
        </p:nvSpPr>
        <p:spPr>
          <a:xfrm>
            <a:off x="5172075" y="4238625"/>
            <a:ext cx="1035354" cy="3140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9B079BF-A3B8-463E-B133-A072E3F506A9}"/>
              </a:ext>
            </a:extLst>
          </p:cNvPr>
          <p:cNvSpPr/>
          <p:nvPr/>
        </p:nvSpPr>
        <p:spPr>
          <a:xfrm>
            <a:off x="10448925" y="5899150"/>
            <a:ext cx="394336" cy="3140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77E09-22F5-4CF1-8124-F5A6D37672EF}"/>
              </a:ext>
            </a:extLst>
          </p:cNvPr>
          <p:cNvSpPr txBox="1"/>
          <p:nvPr/>
        </p:nvSpPr>
        <p:spPr>
          <a:xfrm>
            <a:off x="1280667" y="2389342"/>
            <a:ext cx="1882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설치하려는 모듈</a:t>
            </a:r>
            <a:endParaRPr lang="en-US" altLang="ko-KR" dirty="0"/>
          </a:p>
          <a:p>
            <a:pPr algn="ctr"/>
            <a:r>
              <a:rPr lang="ko-KR" altLang="en-US" dirty="0"/>
              <a:t>검색 후 선택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“Apply” </a:t>
            </a:r>
            <a:r>
              <a:rPr lang="ko-KR" altLang="en-US" dirty="0"/>
              <a:t>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DFCFC7-F87B-419B-B9BB-CB45973085BC}"/>
              </a:ext>
            </a:extLst>
          </p:cNvPr>
          <p:cNvSpPr txBox="1"/>
          <p:nvPr/>
        </p:nvSpPr>
        <p:spPr>
          <a:xfrm>
            <a:off x="554035" y="4767683"/>
            <a:ext cx="265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만약 검색결과에 없으면</a:t>
            </a:r>
            <a:endParaRPr lang="en-US" altLang="ko-KR" dirty="0"/>
          </a:p>
          <a:p>
            <a:pPr algn="ctr"/>
            <a:r>
              <a:rPr lang="en-US" altLang="ko-KR" dirty="0"/>
              <a:t>“Update index” </a:t>
            </a:r>
            <a:r>
              <a:rPr lang="ko-KR" altLang="en-US" dirty="0"/>
              <a:t>버튼을</a:t>
            </a:r>
            <a:endParaRPr lang="en-US" altLang="ko-KR" dirty="0"/>
          </a:p>
          <a:p>
            <a:pPr algn="ctr"/>
            <a:r>
              <a:rPr lang="ko-KR" altLang="en-US" dirty="0"/>
              <a:t>눌러서 항목 갱신</a:t>
            </a:r>
          </a:p>
        </p:txBody>
      </p:sp>
    </p:spTree>
    <p:extLst>
      <p:ext uri="{BB962C8B-B14F-4D97-AF65-F5344CB8AC3E}">
        <p14:creationId xmlns:p14="http://schemas.microsoft.com/office/powerpoint/2010/main" val="445628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가상환경에 모듈 설치하기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5EF62C-A002-480A-B1C3-F374DA66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31" y="1886489"/>
            <a:ext cx="7899429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4FF9E-681B-46B3-8FCF-722D904CED2F}"/>
              </a:ext>
            </a:extLst>
          </p:cNvPr>
          <p:cNvSpPr txBox="1"/>
          <p:nvPr/>
        </p:nvSpPr>
        <p:spPr>
          <a:xfrm>
            <a:off x="1082040" y="3155929"/>
            <a:ext cx="2113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설치하려는 모듈의</a:t>
            </a:r>
            <a:endParaRPr lang="en-US" altLang="ko-KR" dirty="0"/>
          </a:p>
          <a:p>
            <a:pPr algn="ctr"/>
            <a:r>
              <a:rPr lang="ko-KR" altLang="en-US" dirty="0"/>
              <a:t>패키지 확인 후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“Apply” </a:t>
            </a:r>
            <a:r>
              <a:rPr lang="ko-KR" altLang="en-US" dirty="0"/>
              <a:t>버튼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59E30B9-AEDA-41CC-9A98-690EAFDA797E}"/>
              </a:ext>
            </a:extLst>
          </p:cNvPr>
          <p:cNvSpPr/>
          <p:nvPr/>
        </p:nvSpPr>
        <p:spPr>
          <a:xfrm>
            <a:off x="5953125" y="2933699"/>
            <a:ext cx="2438399" cy="21240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951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9C0343-19A1-42A7-877B-E98355F0590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사용하기</a:t>
            </a:r>
            <a:endParaRPr lang="en-US" altLang="ko-KR" dirty="0"/>
          </a:p>
          <a:p>
            <a:pPr lvl="1"/>
            <a:r>
              <a:rPr lang="ko-KR" altLang="en-US" dirty="0"/>
              <a:t>프로그램 코드를 셀 단위로 수행할 수 있는 인터렉티브 개발 도구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ECEF0A-E809-4E04-9C44-7FAE94C9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Anaconda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887040-5B8F-4D9F-BB7B-8E6C71940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C86E69-4249-44C3-BFE7-AF6A6CB24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48CBC0-89AB-4BC9-96FD-D3FFF191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98" y="2554956"/>
            <a:ext cx="6056309" cy="331204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4144589-FA15-4E48-8E92-8CC82BD1E5BD}"/>
              </a:ext>
            </a:extLst>
          </p:cNvPr>
          <p:cNvSpPr/>
          <p:nvPr/>
        </p:nvSpPr>
        <p:spPr>
          <a:xfrm>
            <a:off x="4415366" y="2967166"/>
            <a:ext cx="1199091" cy="12065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B75DB7-AC32-468B-B7C8-5E74089A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18" y="2554956"/>
            <a:ext cx="4716933" cy="33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44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08EF5E4-011A-4557-8D8B-BC8BD138CB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에서는 </a:t>
            </a:r>
            <a:r>
              <a:rPr lang="en-US" altLang="ko-KR" dirty="0"/>
              <a:t>Windows</a:t>
            </a:r>
            <a:r>
              <a:rPr lang="ko-KR" altLang="en-US" dirty="0"/>
              <a:t>의 </a:t>
            </a:r>
            <a:r>
              <a:rPr lang="en-US" altLang="ko-KR" dirty="0"/>
              <a:t>Command Line</a:t>
            </a:r>
            <a:r>
              <a:rPr lang="ko-KR" altLang="en-US" dirty="0"/>
              <a:t>에서 실행한 것과 동일한 방식으로 사용 가능하다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virtualenv</a:t>
            </a:r>
            <a:r>
              <a:rPr lang="ko-KR" altLang="en-US" dirty="0"/>
              <a:t>를 사용할 경우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venv</a:t>
            </a:r>
            <a:r>
              <a:rPr lang="ko-KR" altLang="en-US" dirty="0"/>
              <a:t>를 사용할 경우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Windows</a:t>
            </a:r>
            <a:r>
              <a:rPr lang="ko-KR" altLang="en-US" dirty="0"/>
              <a:t>와 동일함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C4B3BE-C2BE-4BB0-BE7E-BF8BABDD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설정</a:t>
            </a:r>
            <a:r>
              <a:rPr lang="en-US" altLang="ko-KR" dirty="0"/>
              <a:t>: Linux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FE2161-A883-4AD7-A35F-2EF4E825A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E8498C-0D62-4625-A6AC-30CE4B4B7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55C9A4-8E10-484D-9279-09C6E472233F}"/>
              </a:ext>
            </a:extLst>
          </p:cNvPr>
          <p:cNvSpPr/>
          <p:nvPr/>
        </p:nvSpPr>
        <p:spPr>
          <a:xfrm>
            <a:off x="1213874" y="3032944"/>
            <a:ext cx="3712968" cy="155270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$ </a:t>
            </a:r>
            <a:r>
              <a:rPr lang="en-US" altLang="ko-KR" sz="1200" dirty="0" err="1">
                <a:solidFill>
                  <a:schemeClr val="tx1"/>
                </a:solidFill>
              </a:rPr>
              <a:t>sudo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apt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install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python3-virtualenv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$ cd workspace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$ </a:t>
            </a:r>
            <a:r>
              <a:rPr lang="en-US" altLang="ko-KR" sz="1200" dirty="0" err="1">
                <a:solidFill>
                  <a:schemeClr val="tx1"/>
                </a:solidFill>
              </a:rPr>
              <a:t>virtualenv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tf-gpu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$ cd </a:t>
            </a:r>
            <a:r>
              <a:rPr lang="en-US" altLang="ko-KR" sz="1200" dirty="0" err="1">
                <a:solidFill>
                  <a:schemeClr val="tx1"/>
                </a:solidFill>
              </a:rPr>
              <a:t>tf-gpu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$ </a:t>
            </a:r>
            <a:r>
              <a:rPr lang="en-US" altLang="ko-KR" sz="1200" b="1" dirty="0">
                <a:solidFill>
                  <a:srgbClr val="C00000"/>
                </a:solidFill>
              </a:rPr>
              <a:t>source bin/activate</a:t>
            </a:r>
          </a:p>
          <a:p>
            <a:pPr>
              <a:lnSpc>
                <a:spcPct val="13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tf-gpu</a:t>
            </a:r>
            <a:r>
              <a:rPr lang="en-US" altLang="ko-KR" sz="1200" dirty="0">
                <a:solidFill>
                  <a:schemeClr val="tx1"/>
                </a:solidFill>
              </a:rPr>
              <a:t>) $ pip install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4855BA-E896-4B9A-978E-8E0A718E5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9962"/>
            <a:ext cx="5548753" cy="258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C08325A-1EC1-4E5A-B6C9-254850968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96210"/>
            <a:ext cx="5549246" cy="18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57ECFA52-CBD3-80E7-8E85-8AE24899113E}"/>
              </a:ext>
            </a:extLst>
          </p:cNvPr>
          <p:cNvSpPr/>
          <p:nvPr/>
        </p:nvSpPr>
        <p:spPr>
          <a:xfrm>
            <a:off x="2112674" y="5729169"/>
            <a:ext cx="3851852" cy="627181"/>
          </a:xfrm>
          <a:prstGeom prst="wedgeRoundRectCallout">
            <a:avLst>
              <a:gd name="adj1" fmla="val 6656"/>
              <a:gd name="adj2" fmla="val -91894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rgbClr val="C00000"/>
                </a:solidFill>
              </a:rPr>
              <a:t>단</a:t>
            </a:r>
            <a:r>
              <a:rPr lang="en-US" altLang="ko-KR" sz="1100" dirty="0">
                <a:solidFill>
                  <a:srgbClr val="C00000"/>
                </a:solidFill>
              </a:rPr>
              <a:t>, </a:t>
            </a:r>
            <a:r>
              <a:rPr lang="ko-KR" altLang="en-US" sz="1100" dirty="0">
                <a:solidFill>
                  <a:srgbClr val="C00000"/>
                </a:solidFill>
              </a:rPr>
              <a:t>가상환경을 동작시키는 </a:t>
            </a:r>
            <a:r>
              <a:rPr lang="en-US" altLang="ko-KR" sz="1100" dirty="0">
                <a:solidFill>
                  <a:srgbClr val="C00000"/>
                </a:solidFill>
              </a:rPr>
              <a:t>Shell </a:t>
            </a:r>
            <a:r>
              <a:rPr lang="ko-KR" altLang="en-US" sz="1100" dirty="0">
                <a:solidFill>
                  <a:srgbClr val="C00000"/>
                </a:solidFill>
              </a:rPr>
              <a:t>명령과 경로가 다르다</a:t>
            </a:r>
            <a:endParaRPr lang="en-US" altLang="ko-KR" sz="11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C00000"/>
                </a:solidFill>
              </a:rPr>
              <a:t>$ source bin/activate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384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A1E18C-E37C-4011-84C8-554F43B43B4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46F877-3EAD-4A77-BE75-68E2B039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12B0AC-0DE7-488F-907E-8AE1F06BD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34660F-C562-4D19-AD71-3BE983D13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FBDAF0-0145-4AA9-9B00-63828CF96009}"/>
              </a:ext>
            </a:extLst>
          </p:cNvPr>
          <p:cNvSpPr/>
          <p:nvPr/>
        </p:nvSpPr>
        <p:spPr>
          <a:xfrm>
            <a:off x="1320799" y="1155579"/>
            <a:ext cx="9550401" cy="8636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우리가 사용할 </a:t>
            </a:r>
            <a:r>
              <a:rPr lang="ko-KR" altLang="en-US" sz="2400" b="1" dirty="0" err="1">
                <a:solidFill>
                  <a:schemeClr val="tx1"/>
                </a:solidFill>
              </a:rPr>
              <a:t>딥러닝용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</a:rPr>
              <a:t>PC</a:t>
            </a:r>
            <a:r>
              <a:rPr lang="ko-KR" altLang="en-US" sz="2400" b="1" dirty="0">
                <a:solidFill>
                  <a:schemeClr val="tx1"/>
                </a:solidFill>
              </a:rPr>
              <a:t>를 직접 구매하려면</a:t>
            </a:r>
            <a:r>
              <a:rPr lang="en-US" altLang="ko-KR" sz="2400" b="1" dirty="0">
                <a:solidFill>
                  <a:schemeClr val="tx1"/>
                </a:solidFill>
              </a:rPr>
              <a:t>…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 비싸다</a:t>
            </a:r>
            <a:endParaRPr lang="en-US" altLang="ko-K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89FB5F1-DB1F-42A2-9702-4F79D2F7CE3D}"/>
              </a:ext>
            </a:extLst>
          </p:cNvPr>
          <p:cNvSpPr/>
          <p:nvPr/>
        </p:nvSpPr>
        <p:spPr>
          <a:xfrm>
            <a:off x="1320797" y="2166498"/>
            <a:ext cx="9550401" cy="8636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회사에서 사용했던 전용 </a:t>
            </a:r>
            <a:r>
              <a:rPr lang="ko-KR" altLang="en-US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딥러닝용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PC  1,500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만원</a:t>
            </a: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83B4B97-2F98-42DC-A253-4333DBDE9636}"/>
              </a:ext>
            </a:extLst>
          </p:cNvPr>
          <p:cNvGrpSpPr/>
          <p:nvPr/>
        </p:nvGrpSpPr>
        <p:grpSpPr>
          <a:xfrm>
            <a:off x="1320797" y="3179959"/>
            <a:ext cx="9550401" cy="1416293"/>
            <a:chOff x="1379004" y="3227584"/>
            <a:chExt cx="9550401" cy="141629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701C2A-D53D-4AD3-889A-10CCE4E71996}"/>
                </a:ext>
              </a:extLst>
            </p:cNvPr>
            <p:cNvSpPr/>
            <p:nvPr/>
          </p:nvSpPr>
          <p:spPr>
            <a:xfrm>
              <a:off x="1379004" y="3780277"/>
              <a:ext cx="9550401" cy="8636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</a:rPr>
                <a:t>Google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에서 제공하는 </a:t>
              </a:r>
              <a:r>
                <a:rPr lang="en-US" altLang="ko-KR" sz="2400" b="1" dirty="0" err="1">
                  <a:solidFill>
                    <a:srgbClr val="FF0000"/>
                  </a:solidFill>
                </a:rPr>
                <a:t>Colab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(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정식 명칭은 </a:t>
              </a:r>
              <a:r>
                <a:rPr lang="en-US" altLang="ko-KR" sz="2400" b="1" dirty="0" err="1">
                  <a:solidFill>
                    <a:srgbClr val="FF0000"/>
                  </a:solidFill>
                </a:rPr>
                <a:t>Colaboratory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) </a:t>
              </a:r>
              <a:r>
                <a:rPr lang="ko-KR" altLang="en-US" sz="2400" b="1" dirty="0">
                  <a:solidFill>
                    <a:srgbClr val="FF0000"/>
                  </a:solidFill>
                </a:rPr>
                <a:t>활용 권장</a:t>
              </a:r>
              <a:endParaRPr lang="en-US" altLang="ko-KR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E3AD039E-0FA1-4985-B231-0F0255C17842}"/>
                </a:ext>
              </a:extLst>
            </p:cNvPr>
            <p:cNvSpPr/>
            <p:nvPr/>
          </p:nvSpPr>
          <p:spPr>
            <a:xfrm>
              <a:off x="5771299" y="3227584"/>
              <a:ext cx="765810" cy="402832"/>
            </a:xfrm>
            <a:prstGeom prst="down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9DCDDD-A390-4F05-B186-D736C70A04E8}"/>
              </a:ext>
            </a:extLst>
          </p:cNvPr>
          <p:cNvSpPr/>
          <p:nvPr/>
        </p:nvSpPr>
        <p:spPr>
          <a:xfrm>
            <a:off x="1320799" y="4746113"/>
            <a:ext cx="9550401" cy="1460376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파이썬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/ R 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지원</a:t>
            </a: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 algn="ctr"/>
            <a:r>
              <a:rPr lang="en-US" altLang="ko-KR" sz="2000" b="1" dirty="0" err="1">
                <a:solidFill>
                  <a:schemeClr val="tx1"/>
                </a:solidFill>
                <a:sym typeface="Wingdings" panose="05000000000000000000" pitchFamily="2" charset="2"/>
              </a:rPr>
              <a:t>Jupyter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 Notebook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과 유사한 클라우드 기반 개발 환경 제공</a:t>
            </a: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 algn="ctr"/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브라우저 기반의 개발환경 제공 </a:t>
            </a:r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스마트폰에서도 사용 가능</a:t>
            </a: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 algn="ctr"/>
            <a:r>
              <a:rPr lang="en-US" altLang="ko-KR" sz="2000" b="1" dirty="0">
                <a:solidFill>
                  <a:schemeClr val="tx1"/>
                </a:solidFill>
                <a:sym typeface="Wingdings" panose="05000000000000000000" pitchFamily="2" charset="2"/>
              </a:rPr>
              <a:t>GPU / TPU </a:t>
            </a:r>
            <a:r>
              <a:rPr lang="ko-KR" alt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지원</a:t>
            </a:r>
            <a:endParaRPr lang="en-US" altLang="ko-KR" sz="20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334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58128DD-C7D5-4E6E-9A2E-4438947D652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ko-KR" altLang="en-US" dirty="0"/>
              <a:t>을 사용하려면</a:t>
            </a:r>
            <a:endParaRPr lang="en-US" altLang="ko-KR" dirty="0"/>
          </a:p>
          <a:p>
            <a:pPr lvl="1"/>
            <a:r>
              <a:rPr lang="en-US" altLang="ko-KR" dirty="0"/>
              <a:t>Gmail </a:t>
            </a:r>
            <a:r>
              <a:rPr lang="ko-KR" altLang="en-US" dirty="0"/>
              <a:t>계정 생성</a:t>
            </a:r>
            <a:r>
              <a:rPr lang="en-US" altLang="ko-KR" dirty="0"/>
              <a:t>(</a:t>
            </a:r>
            <a:r>
              <a:rPr lang="ko-KR" altLang="en-US" dirty="0"/>
              <a:t>무료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Google</a:t>
            </a:r>
            <a:r>
              <a:rPr lang="ko-KR" altLang="en-US" dirty="0"/>
              <a:t> </a:t>
            </a:r>
            <a:r>
              <a:rPr lang="en-US" altLang="ko-KR" dirty="0"/>
              <a:t>Drive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2"/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서비스는 무료인 대신 </a:t>
            </a:r>
            <a:r>
              <a:rPr lang="en-US" altLang="ko-KR" dirty="0"/>
              <a:t>12</a:t>
            </a:r>
            <a:r>
              <a:rPr lang="ko-KR" altLang="en-US" dirty="0"/>
              <a:t>시간이 지나면 메모리에서 작업내용이 삭제됨</a:t>
            </a:r>
            <a:endParaRPr lang="en-US" altLang="ko-KR" dirty="0"/>
          </a:p>
          <a:p>
            <a:pPr lvl="2"/>
            <a:r>
              <a:rPr lang="ko-KR" altLang="en-US" dirty="0"/>
              <a:t>작업 내용</a:t>
            </a:r>
            <a:r>
              <a:rPr lang="en-US" altLang="ko-KR" dirty="0"/>
              <a:t>, </a:t>
            </a:r>
            <a:r>
              <a:rPr lang="ko-KR" altLang="en-US" dirty="0"/>
              <a:t>데이터 파일 등을 </a:t>
            </a:r>
            <a:r>
              <a:rPr lang="en-US" altLang="ko-KR" dirty="0"/>
              <a:t>Google Drive</a:t>
            </a:r>
            <a:r>
              <a:rPr lang="ko-KR" altLang="en-US" dirty="0"/>
              <a:t>와 연동하여 사용함으로써 해결 가능</a:t>
            </a:r>
            <a:endParaRPr lang="en-US" altLang="ko-KR" dirty="0"/>
          </a:p>
          <a:p>
            <a:pPr lvl="2"/>
            <a:r>
              <a:rPr lang="ko-KR" altLang="en-US" dirty="0"/>
              <a:t>무료 용량</a:t>
            </a:r>
            <a:r>
              <a:rPr lang="en-US" altLang="ko-KR" dirty="0"/>
              <a:t>: </a:t>
            </a:r>
            <a:r>
              <a:rPr lang="ko-KR" altLang="en-US" dirty="0"/>
              <a:t>최대 </a:t>
            </a:r>
            <a:r>
              <a:rPr lang="en-US" altLang="ko-KR" dirty="0"/>
              <a:t>15GB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CA58E81-E44A-4441-9DC6-08A33CC1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219286F-4568-4FD3-9D2D-432F113BD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0947A3-77CE-467C-AC4A-A22211973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271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22A1AC8-A320-451A-8C08-2CE93A39355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ko-KR" altLang="en-US" dirty="0"/>
              <a:t>입문자에게 </a:t>
            </a:r>
            <a:r>
              <a:rPr lang="ko-KR" altLang="en-US" dirty="0" err="1"/>
              <a:t>파이썬은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 err="1"/>
              <a:t>파이썬의</a:t>
            </a:r>
            <a:r>
              <a:rPr lang="ko-KR" altLang="en-US" dirty="0"/>
              <a:t> 특징이자 장점인 동적 언어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입문자에겐 의미를 알 수 없는 특징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자료형을 신경 쓰지 않아도 된다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나중에 꼬이기 시작하면 답이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객체지향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절차지향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함수형 언어의 특징을 모두 지원한다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C/C++/C#/Java </a:t>
            </a:r>
            <a:r>
              <a:rPr lang="ko-KR" altLang="en-US" dirty="0">
                <a:sym typeface="Wingdings" panose="05000000000000000000" pitchFamily="2" charset="2"/>
              </a:rPr>
              <a:t>등 다른 언어의 특징을 모두 신경 써야 할 지도 모른다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엄격한 들여쓰기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탭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스페이스</a:t>
            </a:r>
            <a:r>
              <a:rPr lang="en-US" altLang="ko-KR" dirty="0">
                <a:sym typeface="Wingdings" panose="05000000000000000000" pitchFamily="2" charset="2"/>
              </a:rPr>
              <a:t>… 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알려진 것과 다르게 코드의 형태를 매우 엄격하게 관리한다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등등</a:t>
            </a:r>
            <a:r>
              <a:rPr lang="en-US" altLang="ko-KR" dirty="0">
                <a:sym typeface="Wingdings" panose="05000000000000000000" pitchFamily="2" charset="2"/>
              </a:rPr>
              <a:t>…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80A2F49-035B-43D2-846F-2313C87A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소개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EC7D3C-CC81-4E76-8F49-88511CC2D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259FF8-40C8-4457-8575-AE2F8AE37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307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372787-CCCC-2419-73C8-605F5BA3B4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361EA1-437E-1848-5580-1A518FF0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Colaboratory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99554C-B997-F14A-6DB0-8D6069869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6B5A9C-B3B8-E4DE-BF82-5B70D78D3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CD49B7-DB05-AB45-1D40-91F9BA92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53" y="1831640"/>
            <a:ext cx="5604294" cy="3942844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C33DF47-817F-E5F3-6CD6-892EC8D131C6}"/>
              </a:ext>
            </a:extLst>
          </p:cNvPr>
          <p:cNvSpPr/>
          <p:nvPr/>
        </p:nvSpPr>
        <p:spPr>
          <a:xfrm>
            <a:off x="7138696" y="4346115"/>
            <a:ext cx="4305631" cy="359594"/>
          </a:xfrm>
          <a:prstGeom prst="wedgeRoundRectCallout">
            <a:avLst>
              <a:gd name="adj1" fmla="val -87281"/>
              <a:gd name="adj2" fmla="val 214664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00000"/>
                </a:solidFill>
              </a:rPr>
              <a:t>Google </a:t>
            </a:r>
            <a:r>
              <a:rPr lang="en-US" altLang="ko-KR" sz="1100" dirty="0" err="1">
                <a:solidFill>
                  <a:srgbClr val="C00000"/>
                </a:solidFill>
              </a:rPr>
              <a:t>Colaboratory</a:t>
            </a:r>
            <a:r>
              <a:rPr lang="ko-KR" altLang="en-US" sz="1100" dirty="0">
                <a:solidFill>
                  <a:srgbClr val="C00000"/>
                </a:solidFill>
              </a:rPr>
              <a:t>를 선택하여 </a:t>
            </a:r>
            <a:r>
              <a:rPr lang="en-US" altLang="ko-KR" sz="1100" dirty="0" err="1">
                <a:solidFill>
                  <a:srgbClr val="C00000"/>
                </a:solidFill>
              </a:rPr>
              <a:t>OOO.ipynb</a:t>
            </a:r>
            <a:r>
              <a:rPr lang="en-US" altLang="ko-KR" sz="1100" dirty="0">
                <a:solidFill>
                  <a:srgbClr val="C00000"/>
                </a:solidFill>
              </a:rPr>
              <a:t> </a:t>
            </a:r>
            <a:r>
              <a:rPr lang="ko-KR" altLang="en-US" sz="1100" dirty="0">
                <a:solidFill>
                  <a:srgbClr val="C00000"/>
                </a:solidFill>
              </a:rPr>
              <a:t>파일을 생성하면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78568EA5-0AAE-92DF-F743-0A226806078B}"/>
              </a:ext>
            </a:extLst>
          </p:cNvPr>
          <p:cNvSpPr/>
          <p:nvPr/>
        </p:nvSpPr>
        <p:spPr>
          <a:xfrm>
            <a:off x="7150198" y="2620715"/>
            <a:ext cx="3192104" cy="359594"/>
          </a:xfrm>
          <a:prstGeom prst="wedgeRoundRectCallout">
            <a:avLst>
              <a:gd name="adj1" fmla="val -129856"/>
              <a:gd name="adj2" fmla="val 38343"/>
              <a:gd name="adj3" fmla="val 16667"/>
            </a:avLst>
          </a:prstGeom>
          <a:solidFill>
            <a:srgbClr val="FFF8E5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C00000"/>
                </a:solidFill>
              </a:rPr>
              <a:t>“</a:t>
            </a:r>
            <a:r>
              <a:rPr lang="en-US" altLang="ko-KR" sz="1100" dirty="0" err="1">
                <a:solidFill>
                  <a:srgbClr val="C00000"/>
                </a:solidFill>
              </a:rPr>
              <a:t>Colab</a:t>
            </a:r>
            <a:r>
              <a:rPr lang="en-US" altLang="ko-KR" sz="1100" dirty="0">
                <a:solidFill>
                  <a:srgbClr val="C00000"/>
                </a:solidFill>
              </a:rPr>
              <a:t> Notebooks” </a:t>
            </a:r>
            <a:r>
              <a:rPr lang="ko-KR" altLang="en-US" sz="1100" dirty="0">
                <a:solidFill>
                  <a:srgbClr val="C00000"/>
                </a:solidFill>
              </a:rPr>
              <a:t>디렉토리에 파일이 저장됨</a:t>
            </a:r>
            <a:endParaRPr lang="en-US" altLang="ko-KR" sz="1100" dirty="0">
              <a:solidFill>
                <a:srgbClr val="C00000"/>
              </a:solidFill>
            </a:endParaRP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D6C897EF-2CDA-F975-C679-A1FFFAC222E6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rot="16200000" flipV="1">
            <a:off x="8335978" y="3390581"/>
            <a:ext cx="1365806" cy="545262"/>
          </a:xfrm>
          <a:prstGeom prst="curvedConnector3">
            <a:avLst>
              <a:gd name="adj1" fmla="val 50000"/>
            </a:avLst>
          </a:prstGeom>
          <a:ln w="28575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8E3C3D-392A-5E67-11DF-9AD653CEAC8D}"/>
              </a:ext>
            </a:extLst>
          </p:cNvPr>
          <p:cNvSpPr txBox="1"/>
          <p:nvPr/>
        </p:nvSpPr>
        <p:spPr>
          <a:xfrm>
            <a:off x="7272551" y="5553232"/>
            <a:ext cx="3682996" cy="518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00000"/>
                </a:solidFill>
              </a:rPr>
              <a:t>만약 </a:t>
            </a:r>
            <a:r>
              <a:rPr lang="en-US" altLang="ko-KR" sz="1200" dirty="0">
                <a:solidFill>
                  <a:srgbClr val="C00000"/>
                </a:solidFill>
              </a:rPr>
              <a:t>“Google</a:t>
            </a:r>
            <a:r>
              <a:rPr lang="ko-KR" altLang="en-US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 err="1">
                <a:solidFill>
                  <a:srgbClr val="C00000"/>
                </a:solidFill>
              </a:rPr>
              <a:t>Colaboratory</a:t>
            </a:r>
            <a:r>
              <a:rPr lang="en-US" altLang="ko-KR" sz="1200" dirty="0">
                <a:solidFill>
                  <a:srgbClr val="C00000"/>
                </a:solidFill>
              </a:rPr>
              <a:t>”</a:t>
            </a:r>
            <a:r>
              <a:rPr lang="ko-KR" altLang="en-US" sz="1200" dirty="0">
                <a:solidFill>
                  <a:srgbClr val="C00000"/>
                </a:solidFill>
              </a:rPr>
              <a:t> 메뉴가 나오지 않으면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C00000"/>
                </a:solidFill>
              </a:rPr>
              <a:t>다음 페이지로</a:t>
            </a:r>
            <a:r>
              <a:rPr lang="en-US" altLang="ko-KR" sz="1200" dirty="0">
                <a:solidFill>
                  <a:srgbClr val="C00000"/>
                </a:solidFill>
              </a:rPr>
              <a:t>..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18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96789D-F59A-4D05-BDA6-2FC3A9308F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환경 설정 </a:t>
            </a:r>
            <a:r>
              <a:rPr lang="en-US" altLang="ko-KR" dirty="0"/>
              <a:t>(1)</a:t>
            </a:r>
          </a:p>
          <a:p>
            <a:pPr lvl="1"/>
            <a:r>
              <a:rPr lang="en-US" altLang="ko-KR" dirty="0">
                <a:hlinkClick r:id="rId2"/>
              </a:rPr>
              <a:t>https://colab.research.google.com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lvl="1"/>
            <a:r>
              <a:rPr lang="ko-KR" altLang="en-US" dirty="0"/>
              <a:t>우측 하단 </a:t>
            </a:r>
            <a:r>
              <a:rPr lang="en-US" altLang="ko-KR" dirty="0"/>
              <a:t>“</a:t>
            </a:r>
            <a:r>
              <a:rPr lang="ko-KR" altLang="en-US" dirty="0"/>
              <a:t>새 노트</a:t>
            </a:r>
            <a:r>
              <a:rPr lang="en-US" altLang="ko-KR" dirty="0"/>
              <a:t>“ </a:t>
            </a:r>
            <a:r>
              <a:rPr lang="ko-KR" altLang="en-US" dirty="0"/>
              <a:t>선택하여</a:t>
            </a:r>
            <a:br>
              <a:rPr lang="en-US" altLang="ko-KR" dirty="0"/>
            </a:br>
            <a:r>
              <a:rPr lang="en-US" altLang="ko-KR" dirty="0"/>
              <a:t>Note </a:t>
            </a:r>
            <a:r>
              <a:rPr lang="ko-KR" altLang="en-US" dirty="0"/>
              <a:t>생성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333F6C9-D9B6-405D-A09F-41DF5610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D2AADD-9CAC-4956-A396-902F26EEF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10A181-AE59-4FE8-BAD2-7DF3F5459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2C0DDF-0941-4D75-8D1B-6F76CAC08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5"/>
          <a:stretch/>
        </p:blipFill>
        <p:spPr bwMode="auto">
          <a:xfrm>
            <a:off x="5402862" y="2600325"/>
            <a:ext cx="5707098" cy="360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93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5CEFBF6-F36A-4C14-B6EB-D94FA295F55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환경 설정 </a:t>
            </a:r>
            <a:r>
              <a:rPr lang="en-US" altLang="ko-KR" dirty="0"/>
              <a:t>(2)</a:t>
            </a:r>
          </a:p>
          <a:p>
            <a:pPr lvl="1"/>
            <a:r>
              <a:rPr lang="ko-KR" altLang="en-US" dirty="0"/>
              <a:t>원하는 파일명 지정 후 작업 시작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250BD3-24BC-4332-996B-7B25CA973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FE769-DD89-4245-8DCA-B71508528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6F6528-8CA6-421E-816D-626824EAA3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53C896-BE5A-4648-A0C3-12C8C6E773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72"/>
          <a:stretch/>
        </p:blipFill>
        <p:spPr bwMode="auto">
          <a:xfrm>
            <a:off x="1745727" y="2343785"/>
            <a:ext cx="9364233" cy="386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228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A71CBE-B172-4FAB-B780-A9A81EB2BA8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환경 설정 </a:t>
            </a:r>
            <a:r>
              <a:rPr lang="en-US" altLang="ko-KR" dirty="0"/>
              <a:t>(3)</a:t>
            </a:r>
          </a:p>
          <a:p>
            <a:pPr lvl="1"/>
            <a:r>
              <a:rPr lang="ko-KR" altLang="en-US" dirty="0"/>
              <a:t>작업 내용은 자동 저장되며</a:t>
            </a:r>
            <a:r>
              <a:rPr lang="en-US" altLang="ko-KR" dirty="0"/>
              <a:t>, </a:t>
            </a:r>
            <a:r>
              <a:rPr lang="ko-KR" altLang="en-US" dirty="0"/>
              <a:t>파일 메뉴에서 직접 저장도 가능</a:t>
            </a:r>
            <a:endParaRPr lang="en-US" altLang="ko-KR" dirty="0"/>
          </a:p>
          <a:p>
            <a:pPr lvl="1"/>
            <a:r>
              <a:rPr lang="ko-KR" altLang="en-US" dirty="0"/>
              <a:t>저장 후 </a:t>
            </a:r>
            <a:r>
              <a:rPr lang="en-US" altLang="ko-KR" dirty="0" err="1"/>
              <a:t>Googlb</a:t>
            </a:r>
            <a:r>
              <a:rPr lang="en-US" altLang="ko-KR" dirty="0"/>
              <a:t> </a:t>
            </a:r>
            <a:r>
              <a:rPr lang="en-US" altLang="ko-KR" dirty="0" err="1"/>
              <a:t>Colab</a:t>
            </a:r>
            <a:r>
              <a:rPr lang="ko-KR" altLang="en-US" dirty="0"/>
              <a:t>링크로 </a:t>
            </a:r>
            <a:br>
              <a:rPr lang="en-US" altLang="ko-KR" dirty="0"/>
            </a:br>
            <a:r>
              <a:rPr lang="ko-KR" altLang="en-US" dirty="0"/>
              <a:t>돌아가서 작업 파일 저장 확인</a:t>
            </a:r>
            <a:br>
              <a:rPr lang="en-US" altLang="ko-KR" dirty="0"/>
            </a:br>
            <a:r>
              <a:rPr lang="ko-KR" altLang="en-US" dirty="0"/>
              <a:t>가능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DA8AE7E-FB95-4CBD-868D-F2BAB7EF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F1D606-6FB9-4B04-8EAC-722BD923E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B1EF7-78F5-43D4-A58E-810520717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D75BEC2-C482-4561-8912-9DB9394E0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6"/>
          <a:stretch/>
        </p:blipFill>
        <p:spPr bwMode="auto">
          <a:xfrm>
            <a:off x="5400674" y="2578199"/>
            <a:ext cx="5709285" cy="362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77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51E507A-3614-4775-B5F6-3550FE43C57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환경 설정 </a:t>
            </a:r>
            <a:r>
              <a:rPr lang="en-US" altLang="ko-KR" dirty="0"/>
              <a:t>(4)</a:t>
            </a:r>
          </a:p>
          <a:p>
            <a:pPr lvl="1"/>
            <a:r>
              <a:rPr lang="ko-KR" altLang="en-US" dirty="0"/>
              <a:t>한 번 설정하고 나면 </a:t>
            </a:r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링크 관계없이 자신의 </a:t>
            </a:r>
            <a:r>
              <a:rPr lang="en-US" altLang="ko-KR" dirty="0"/>
              <a:t>Google Drive</a:t>
            </a:r>
            <a:r>
              <a:rPr lang="ko-KR" altLang="en-US" dirty="0"/>
              <a:t>에서 접근 가능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3BBBC0-834D-473A-87C6-8817CD1C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BD6BF8-E27B-43F8-BD34-31A0B54BB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CB7243-A0A9-46E5-AE36-65126C2FD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1A0F31-B46B-44EF-A799-44F1D49E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16"/>
          <a:stretch/>
        </p:blipFill>
        <p:spPr bwMode="auto">
          <a:xfrm>
            <a:off x="3000375" y="2534075"/>
            <a:ext cx="8109585" cy="367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370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BFCD16-9000-4750-8DB4-1CC7EF6FCF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환경 설정 </a:t>
            </a:r>
            <a:r>
              <a:rPr lang="en-US" altLang="ko-KR" dirty="0"/>
              <a:t>(5)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E885153-1A15-4AF7-8FA9-66EED6FF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1C2FCE-F884-4CCE-AC50-09A3491E8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150D36-E963-4004-ACF0-9F1A6CBA5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FD866E6-ED1A-4C9B-A086-B09ADE16F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55"/>
          <a:stretch/>
        </p:blipFill>
        <p:spPr bwMode="auto">
          <a:xfrm>
            <a:off x="2581117" y="1754491"/>
            <a:ext cx="8528843" cy="44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345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EF3E2D6-9C64-4D38-9D23-AAB5B6E0500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</a:t>
            </a:r>
            <a:r>
              <a:rPr lang="ko-KR" altLang="en-US" dirty="0"/>
              <a:t>환경 설정 </a:t>
            </a:r>
            <a:r>
              <a:rPr lang="en-US" altLang="ko-KR" dirty="0"/>
              <a:t>(6)</a:t>
            </a:r>
          </a:p>
          <a:p>
            <a:pPr lvl="1"/>
            <a:r>
              <a:rPr lang="ko-KR" altLang="en-US" dirty="0"/>
              <a:t>파일 새로 만들기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0AAF17C-1E01-413B-B237-624A3F22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137BA8-8A0F-4E44-A0C6-A9BE249B7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4475C8-B1C6-4985-B18B-3482E5881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417B07-9080-4A9F-9CDF-20D2D05D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1667525"/>
            <a:ext cx="7385685" cy="453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56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7A44559-06DE-495B-8EC2-CBE1C2BA301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747588-DABE-4903-A2A2-195D4A8F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en-US" altLang="ko-KR" dirty="0"/>
              <a:t> (</a:t>
            </a:r>
            <a:r>
              <a:rPr lang="en-US" altLang="ko-KR" dirty="0" err="1"/>
              <a:t>Colabortory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278043-7A0E-48BA-B528-CC1BB6B532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84D18A-BEE3-4F68-8C11-A3382EA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27F661-2D1F-4105-9C88-8FB015226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48" y="1129406"/>
            <a:ext cx="8740704" cy="49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57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C9A05D1-2B6C-46B5-9E61-F8C11130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소개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EB9580-0D32-488C-9293-0CF4D29D2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0CAE2A-F218-421A-B226-DAB03CAFE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D5251AA-2C86-4E68-999B-F525CB892DE2}"/>
              </a:ext>
            </a:extLst>
          </p:cNvPr>
          <p:cNvSpPr/>
          <p:nvPr/>
        </p:nvSpPr>
        <p:spPr>
          <a:xfrm>
            <a:off x="1320799" y="1442612"/>
            <a:ext cx="9550401" cy="863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그럼에도 불구하고 </a:t>
            </a:r>
            <a:r>
              <a:rPr lang="ko-KR" altLang="en-US" sz="2400" b="1" dirty="0" err="1">
                <a:solidFill>
                  <a:srgbClr val="FF0000"/>
                </a:solidFill>
              </a:rPr>
              <a:t>파이썬의</a:t>
            </a:r>
            <a:r>
              <a:rPr lang="ko-KR" altLang="en-US" sz="2400" b="1" dirty="0">
                <a:solidFill>
                  <a:srgbClr val="FF0000"/>
                </a:solidFill>
              </a:rPr>
              <a:t> 접근성은 타 언어보다는 용이하다</a:t>
            </a:r>
            <a:endParaRPr lang="en-US" altLang="ko-KR" sz="2400" b="1" dirty="0">
              <a:solidFill>
                <a:srgbClr val="FF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B5C69B-5413-4EB1-904B-A8B06834384E}"/>
              </a:ext>
            </a:extLst>
          </p:cNvPr>
          <p:cNvSpPr/>
          <p:nvPr/>
        </p:nvSpPr>
        <p:spPr>
          <a:xfrm>
            <a:off x="1320798" y="2651228"/>
            <a:ext cx="9550401" cy="8636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시작부터 겁을 주는 이유는</a:t>
            </a:r>
            <a:r>
              <a:rPr lang="en-US" altLang="ko-KR" sz="2400" b="1" dirty="0">
                <a:solidFill>
                  <a:schemeClr val="tx1"/>
                </a:solidFill>
              </a:rPr>
              <a:t>?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5D1C382-9EDE-430F-893C-CFA88E5F631C}"/>
              </a:ext>
            </a:extLst>
          </p:cNvPr>
          <p:cNvSpPr/>
          <p:nvPr/>
        </p:nvSpPr>
        <p:spPr>
          <a:xfrm>
            <a:off x="1303865" y="3859844"/>
            <a:ext cx="9550401" cy="863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</a:rPr>
              <a:t>이해가 잘 가지 않더라도 나 혼자만 뒤처지는 것이 아니다</a:t>
            </a:r>
            <a:r>
              <a:rPr lang="en-US" altLang="ko-KR" sz="2400" b="1" dirty="0">
                <a:solidFill>
                  <a:srgbClr val="FF0000"/>
                </a:solidFill>
              </a:rPr>
              <a:t>!!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7D1E7B-8C3A-47C7-B3A2-38530A1AA233}"/>
              </a:ext>
            </a:extLst>
          </p:cNvPr>
          <p:cNvSpPr/>
          <p:nvPr/>
        </p:nvSpPr>
        <p:spPr>
          <a:xfrm>
            <a:off x="1320798" y="5068460"/>
            <a:ext cx="9550401" cy="863600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겁먹을 필요 없다</a:t>
            </a:r>
            <a:r>
              <a:rPr lang="en-US" altLang="ko-KR" sz="2400" b="1" dirty="0">
                <a:solidFill>
                  <a:schemeClr val="tx1"/>
                </a:solidFill>
              </a:rPr>
              <a:t>!! </a:t>
            </a:r>
            <a:r>
              <a:rPr lang="ko-KR" altLang="en-US" sz="2400" b="1" dirty="0">
                <a:solidFill>
                  <a:schemeClr val="tx1"/>
                </a:solidFill>
              </a:rPr>
              <a:t>해 보면 다른 것보다는 쉽다</a:t>
            </a:r>
            <a:r>
              <a:rPr lang="en-US" altLang="ko-KR" sz="2400" b="1" dirty="0">
                <a:solidFill>
                  <a:schemeClr val="tx1"/>
                </a:solidFill>
              </a:rPr>
              <a:t>!!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9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8E6BA9-D7F8-4A44-A849-405385331E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언어적 특징</a:t>
            </a:r>
            <a:endParaRPr lang="en-US" altLang="ko-KR" dirty="0"/>
          </a:p>
          <a:p>
            <a:pPr lvl="1"/>
            <a:r>
              <a:rPr lang="ko-KR" altLang="en-US" dirty="0"/>
              <a:t>플랫폼 독립적인 언어 </a:t>
            </a:r>
            <a:r>
              <a:rPr lang="en-US" altLang="ko-KR" dirty="0"/>
              <a:t>: </a:t>
            </a:r>
            <a:r>
              <a:rPr lang="ko-KR" altLang="en-US" dirty="0"/>
              <a:t>어떤 </a:t>
            </a:r>
            <a:r>
              <a:rPr lang="ko-KR" altLang="en-US" dirty="0" err="1"/>
              <a:t>운영체제든</a:t>
            </a:r>
            <a:r>
              <a:rPr lang="ko-KR" altLang="en-US" dirty="0"/>
              <a:t> 상관없이 사용할 수 있는 언어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글쎄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..</a:t>
            </a:r>
            <a:endParaRPr lang="ko-KR" altLang="en-US" dirty="0">
              <a:solidFill>
                <a:srgbClr val="00B050"/>
              </a:solidFill>
            </a:endParaRPr>
          </a:p>
          <a:p>
            <a:pPr lvl="1"/>
            <a:r>
              <a:rPr lang="ko-KR" altLang="en-US" dirty="0"/>
              <a:t>인터프리터 언어 </a:t>
            </a:r>
            <a:r>
              <a:rPr lang="en-US" altLang="ko-KR" dirty="0"/>
              <a:t>: </a:t>
            </a:r>
            <a:r>
              <a:rPr lang="ko-KR" altLang="en-US" dirty="0"/>
              <a:t>컴파일러 언어와 달리 소스코드 자체가 바로 실행되는 특징이 있는 언어</a:t>
            </a:r>
            <a:r>
              <a:rPr lang="en-US" altLang="ko-KR" dirty="0"/>
              <a:t>. </a:t>
            </a:r>
            <a:r>
              <a:rPr lang="ko-KR" altLang="en-US" dirty="0"/>
              <a:t>이로 인해 속도는 느리지만</a:t>
            </a:r>
            <a:r>
              <a:rPr lang="en-US" altLang="ko-KR" dirty="0"/>
              <a:t>, </a:t>
            </a:r>
            <a:r>
              <a:rPr lang="ko-KR" altLang="en-US" dirty="0"/>
              <a:t>굉장히 간편하게 사용할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객체 지향 언어 </a:t>
            </a:r>
            <a:r>
              <a:rPr lang="en-US" altLang="ko-KR" dirty="0"/>
              <a:t>: </a:t>
            </a:r>
            <a:r>
              <a:rPr lang="ko-KR" altLang="en-US" dirty="0"/>
              <a:t>해당 프로그램이 해결해야 할 문제의 구성요소를 요소 별로 정의한 뒤 각 요소의 기능</a:t>
            </a:r>
            <a:r>
              <a:rPr lang="en-US" altLang="ko-KR" dirty="0"/>
              <a:t>(</a:t>
            </a:r>
            <a:r>
              <a:rPr lang="ko-KR" altLang="en-US" dirty="0"/>
              <a:t>메서드</a:t>
            </a:r>
            <a:r>
              <a:rPr lang="en-US" altLang="ko-KR" dirty="0"/>
              <a:t>)</a:t>
            </a:r>
            <a:r>
              <a:rPr lang="ko-KR" altLang="en-US" dirty="0"/>
              <a:t>과 정보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를 정의하여 요소들을 결합하고</a:t>
            </a:r>
            <a:r>
              <a:rPr lang="en-US" altLang="ko-KR" dirty="0"/>
              <a:t>, </a:t>
            </a:r>
            <a:r>
              <a:rPr lang="ko-KR" altLang="en-US" dirty="0"/>
              <a:t>프로그램을 작성하는 방식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클래스 지원 언어</a:t>
            </a:r>
            <a:endParaRPr lang="ko-KR" altLang="en-US" dirty="0">
              <a:solidFill>
                <a:srgbClr val="00B050"/>
              </a:solidFill>
            </a:endParaRPr>
          </a:p>
          <a:p>
            <a:pPr lvl="1"/>
            <a:r>
              <a:rPr lang="ko-KR" altLang="en-US" dirty="0"/>
              <a:t>동적 타이핑 언어 </a:t>
            </a:r>
            <a:r>
              <a:rPr lang="en-US" altLang="ko-KR" dirty="0"/>
              <a:t>: </a:t>
            </a:r>
            <a:r>
              <a:rPr lang="ko-KR" altLang="en-US" dirty="0"/>
              <a:t>프로그램의 실행 시점에서 각 프로그램 변수의 타입을 결정하는 언어 </a:t>
            </a:r>
            <a:r>
              <a:rPr lang="en-US" altLang="ko-KR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00B050"/>
                </a:solidFill>
                <a:sym typeface="Wingdings" panose="05000000000000000000" pitchFamily="2" charset="2"/>
              </a:rPr>
              <a:t>코딩할 때 신경 쓰지 않아도 된다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651AA-CE6C-4BC9-A126-B9DFD38D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소개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EB1CA7-B613-43F1-BDCB-47C1108DB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06018B-A7A6-4569-A6FA-99F0C270F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03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88B406-F696-45F0-8631-11DEEFAE726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AI, </a:t>
            </a:r>
            <a:r>
              <a:rPr lang="ko-KR" altLang="en-US" dirty="0"/>
              <a:t>데이터 과학분야에서는 왜 </a:t>
            </a:r>
            <a:r>
              <a:rPr lang="ko-KR" altLang="en-US" dirty="0" err="1"/>
              <a:t>파이썬을</a:t>
            </a:r>
            <a:r>
              <a:rPr lang="ko-KR" altLang="en-US" dirty="0"/>
              <a:t> 많이 사용할까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1991</a:t>
            </a:r>
            <a:r>
              <a:rPr lang="ko-KR" altLang="en-US" dirty="0"/>
              <a:t>년에 발표된 언어지만 국내에선 그다지 주목받지 못해</a:t>
            </a:r>
            <a:r>
              <a:rPr lang="en-US" altLang="ko-KR" dirty="0"/>
              <a:t>..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알파고 이후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AI</a:t>
            </a:r>
            <a:r>
              <a:rPr lang="ko-KR" altLang="en-US" dirty="0"/>
              <a:t>에 대한 관심이 급증하면서 일단 </a:t>
            </a:r>
            <a:r>
              <a:rPr lang="ko-KR" altLang="en-US" dirty="0">
                <a:solidFill>
                  <a:srgbClr val="00B050"/>
                </a:solidFill>
              </a:rPr>
              <a:t>외국의 트렌드를 따라 감</a:t>
            </a:r>
            <a:endParaRPr lang="en-US" altLang="ko-KR" dirty="0">
              <a:solidFill>
                <a:srgbClr val="00B050"/>
              </a:solidFill>
            </a:endParaRPr>
          </a:p>
          <a:p>
            <a:pPr lvl="1"/>
            <a:r>
              <a:rPr lang="ko-KR" altLang="en-US" dirty="0"/>
              <a:t>그럼 외국에서는 왜</a:t>
            </a:r>
            <a:r>
              <a:rPr lang="en-US" altLang="ko-KR" dirty="0"/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EC738D-1FBE-4202-B74F-EDA0A61CD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소개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2CC82-25C8-412A-8701-A43096345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5864E7-40B7-4B72-8DC8-CC615B098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026" name="Picture 2" descr="사람 1명의 이미지일 수 있음">
            <a:extLst>
              <a:ext uri="{FF2B5EF4-FFF2-40B4-BE49-F238E27FC236}">
                <a16:creationId xmlns:a16="http://schemas.microsoft.com/office/drawing/2014/main" id="{AF426724-77C8-42EB-B0AC-8DC034A506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2843" r="6407" b="3005"/>
          <a:stretch/>
        </p:blipFill>
        <p:spPr bwMode="auto">
          <a:xfrm>
            <a:off x="7465472" y="2335115"/>
            <a:ext cx="2069054" cy="239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8702DF4F-1013-4A40-A9B9-72A4032F3F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66406" y="1791748"/>
          <a:ext cx="1792777" cy="2934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28240" imgH="12190320" progId="">
                  <p:embed/>
                </p:oleObj>
              </mc:Choice>
              <mc:Fallback>
                <p:oleObj r:id="rId3" imgW="7428240" imgH="12190320" progId="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8702DF4F-1013-4A40-A9B9-72A4032F3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66406" y="1791748"/>
                        <a:ext cx="1792777" cy="29346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생각 풍선: 구름 모양 8">
            <a:extLst>
              <a:ext uri="{FF2B5EF4-FFF2-40B4-BE49-F238E27FC236}">
                <a16:creationId xmlns:a16="http://schemas.microsoft.com/office/drawing/2014/main" id="{821C0C31-72E2-45EB-AF27-6BD9294BF0C2}"/>
              </a:ext>
            </a:extLst>
          </p:cNvPr>
          <p:cNvSpPr/>
          <p:nvPr/>
        </p:nvSpPr>
        <p:spPr>
          <a:xfrm>
            <a:off x="1314450" y="2775850"/>
            <a:ext cx="5723479" cy="1683488"/>
          </a:xfrm>
          <a:prstGeom prst="cloudCallout">
            <a:avLst>
              <a:gd name="adj1" fmla="val 55705"/>
              <a:gd name="adj2" fmla="val -43173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80000" rIns="0" bIns="0" rtlCol="0" anchor="ctr"/>
          <a:lstStyle/>
          <a:p>
            <a:pPr algn="ctr"/>
            <a:r>
              <a:rPr lang="ko-KR" altLang="en-US" sz="2000" b="1" dirty="0">
                <a:solidFill>
                  <a:srgbClr val="00B050"/>
                </a:solidFill>
              </a:rPr>
              <a:t>책장에서 발견한 옛 파이썬 도서</a:t>
            </a:r>
            <a:endParaRPr lang="en-US" altLang="ko-KR" sz="2000" b="1" dirty="0">
              <a:solidFill>
                <a:srgbClr val="00B050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00B050"/>
                </a:solidFill>
              </a:rPr>
              <a:t>대학생때 사 놓고 거의 </a:t>
            </a:r>
            <a:r>
              <a:rPr lang="ko-KR" altLang="en-US" sz="2000" b="1" dirty="0" err="1">
                <a:solidFill>
                  <a:srgbClr val="00B050"/>
                </a:solidFill>
              </a:rPr>
              <a:t>안봤음</a:t>
            </a:r>
            <a:r>
              <a:rPr lang="en-US" altLang="ko-KR" sz="2000" b="1" dirty="0">
                <a:solidFill>
                  <a:srgbClr val="00B050"/>
                </a:solidFill>
              </a:rPr>
              <a:t>…</a:t>
            </a:r>
          </a:p>
          <a:p>
            <a:pPr algn="ctr"/>
            <a:r>
              <a:rPr lang="en-US" altLang="ko-KR" sz="2000" b="1" dirty="0">
                <a:solidFill>
                  <a:srgbClr val="00B050"/>
                </a:solidFill>
              </a:rPr>
              <a:t>(1998.1.17 </a:t>
            </a:r>
            <a:r>
              <a:rPr lang="ko-KR" altLang="en-US" sz="2000" b="1" dirty="0">
                <a:solidFill>
                  <a:srgbClr val="00B050"/>
                </a:solidFill>
              </a:rPr>
              <a:t>발행</a:t>
            </a:r>
            <a:r>
              <a:rPr lang="en-US" altLang="ko-KR" sz="2000" b="1" dirty="0">
                <a:solidFill>
                  <a:srgbClr val="00B050"/>
                </a:solidFill>
              </a:rPr>
              <a:t>)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28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60DEF27-3AD5-4B49-B429-0B09D4D4E3A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1"/>
            <a:r>
              <a:rPr lang="ko-KR" altLang="en-US" dirty="0"/>
              <a:t>데이터 과학</a:t>
            </a:r>
            <a:r>
              <a:rPr lang="en-US" altLang="ko-KR" dirty="0"/>
              <a:t>, AI </a:t>
            </a:r>
            <a:r>
              <a:rPr lang="ko-KR" altLang="en-US" dirty="0"/>
              <a:t>분야에 대한 </a:t>
            </a:r>
            <a:r>
              <a:rPr lang="ko-KR" altLang="en-US" dirty="0" err="1"/>
              <a:t>파이썬의</a:t>
            </a:r>
            <a:r>
              <a:rPr lang="ko-KR" altLang="en-US" dirty="0"/>
              <a:t> 강점</a:t>
            </a:r>
            <a:endParaRPr lang="en-US" altLang="ko-KR" dirty="0"/>
          </a:p>
          <a:p>
            <a:pPr lvl="2"/>
            <a:r>
              <a:rPr lang="ko-KR" altLang="en-US" dirty="0"/>
              <a:t>개발 속도</a:t>
            </a:r>
            <a:r>
              <a:rPr lang="en-US" altLang="ko-KR" dirty="0"/>
              <a:t>, </a:t>
            </a:r>
            <a:r>
              <a:rPr lang="ko-KR" altLang="en-US" dirty="0"/>
              <a:t>개발의 용이성 등 다양한 특징</a:t>
            </a:r>
            <a:endParaRPr lang="en-US" altLang="ko-KR" dirty="0"/>
          </a:p>
          <a:p>
            <a:pPr lvl="2"/>
            <a:r>
              <a:rPr lang="ko-KR" altLang="en-US" dirty="0"/>
              <a:t>언어 자체적으로 </a:t>
            </a:r>
            <a:r>
              <a:rPr lang="en-US" altLang="ko-KR" dirty="0"/>
              <a:t>64Bit </a:t>
            </a:r>
            <a:r>
              <a:rPr lang="ko-KR" altLang="en-US" dirty="0"/>
              <a:t>이상의 매우 큰 정수 연산 지원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·</a:t>
            </a:r>
            <a:r>
              <a:rPr lang="ko-KR" altLang="en-US" dirty="0">
                <a:sym typeface="Wingdings" panose="05000000000000000000" pitchFamily="2" charset="2"/>
              </a:rPr>
              <a:t>공학 분야에서 많이 활용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매우 다양한 기능의 라이브러리 제공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특히 이</a:t>
            </a:r>
            <a:r>
              <a:rPr lang="en-US" altLang="ko-KR" dirty="0">
                <a:sym typeface="Wingdings" panose="05000000000000000000" pitchFamily="2" charset="2"/>
              </a:rPr>
              <a:t>·</a:t>
            </a:r>
            <a:r>
              <a:rPr lang="ko-KR" altLang="en-US" dirty="0">
                <a:sym typeface="Wingdings" panose="05000000000000000000" pitchFamily="2" charset="2"/>
              </a:rPr>
              <a:t>공학 분야를 위한 강력한 기능 제공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lvl="2"/>
            <a:r>
              <a:rPr lang="en-US" altLang="ko-KR" dirty="0" err="1"/>
              <a:t>Numpy</a:t>
            </a:r>
            <a:r>
              <a:rPr lang="en-US" altLang="ko-KR" dirty="0"/>
              <a:t>, Pandas, SciPy, Scikit-Learn, Matplotlib </a:t>
            </a:r>
            <a:r>
              <a:rPr lang="ko-KR" altLang="en-US" dirty="0"/>
              <a:t>등 복잡한 수치와 시각화</a:t>
            </a:r>
            <a:r>
              <a:rPr lang="en-US" altLang="ko-KR" dirty="0"/>
              <a:t>, </a:t>
            </a:r>
            <a:r>
              <a:rPr lang="ko-KR" altLang="en-US" dirty="0"/>
              <a:t>큰 데이터에 특화된 라이브러리를 포함한 </a:t>
            </a:r>
            <a:r>
              <a:rPr lang="ko-KR" altLang="en-US" dirty="0">
                <a:sym typeface="Wingdings" panose="05000000000000000000" pitchFamily="2" charset="2"/>
              </a:rPr>
              <a:t>매우 다양한 기능의 라이브러리 제공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</a:t>
            </a:r>
            <a:r>
              <a:rPr lang="en-US" altLang="ko-KR" dirty="0">
                <a:sym typeface="Wingdings" panose="05000000000000000000" pitchFamily="2" charset="2"/>
              </a:rPr>
              <a:t>·</a:t>
            </a:r>
            <a:r>
              <a:rPr lang="ko-KR" altLang="en-US" dirty="0">
                <a:sym typeface="Wingdings" panose="05000000000000000000" pitchFamily="2" charset="2"/>
              </a:rPr>
              <a:t>공학 분야의 경우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3"/>
            <a:r>
              <a:rPr lang="ko-KR" altLang="en-US" dirty="0"/>
              <a:t>수많은 데이터를 기반으로 특정한 모델의 연구 개발 및 실험 지속</a:t>
            </a:r>
            <a:r>
              <a:rPr lang="en-US" altLang="ko-KR" dirty="0"/>
              <a:t>, </a:t>
            </a:r>
            <a:r>
              <a:rPr lang="ko-KR" altLang="en-US" dirty="0"/>
              <a:t>성능 증명이 필수</a:t>
            </a:r>
            <a:endParaRPr lang="en-US" altLang="ko-KR" dirty="0"/>
          </a:p>
          <a:p>
            <a:pPr lvl="3"/>
            <a:r>
              <a:rPr lang="ko-KR" altLang="en-US" dirty="0"/>
              <a:t>인터프리터형 언어의 특징 </a:t>
            </a:r>
            <a:r>
              <a:rPr lang="en-US" altLang="ko-KR" dirty="0"/>
              <a:t>+ </a:t>
            </a:r>
            <a:r>
              <a:rPr lang="ko-KR" altLang="en-US" dirty="0"/>
              <a:t>다양한 라이브러리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연구 과정에서 요구되는 노력 감소 지원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이러한 이유들로 인해 채택됨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2A656A-19DB-43D9-AE66-FD16A6A02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파이썬 소개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07BD2B-7210-40D9-9156-0D8E0CB1B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rtificial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I</a:t>
            </a:r>
            <a:r>
              <a:rPr lang="en-US" altLang="ko-KR">
                <a:latin typeface="Cooper Black" panose="0208090404030B020404" pitchFamily="18" charset="0"/>
              </a:rPr>
              <a:t>ntelligence &amp;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D</a:t>
            </a:r>
            <a:r>
              <a:rPr lang="en-US" altLang="ko-KR">
                <a:latin typeface="Cooper Black" panose="0208090404030B020404" pitchFamily="18" charset="0"/>
              </a:rPr>
              <a:t>ata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A</a:t>
            </a:r>
            <a:r>
              <a:rPr lang="en-US" altLang="ko-KR">
                <a:latin typeface="Cooper Black" panose="0208090404030B020404" pitchFamily="18" charset="0"/>
              </a:rPr>
              <a:t>nalysis </a:t>
            </a:r>
            <a:r>
              <a:rPr lang="en-US" altLang="ko-KR">
                <a:solidFill>
                  <a:srgbClr val="DEA49E"/>
                </a:solidFill>
                <a:latin typeface="Cooper Black" panose="0208090404030B020404" pitchFamily="18" charset="0"/>
              </a:rPr>
              <a:t>Lab</a:t>
            </a:r>
            <a:r>
              <a:rPr lang="en-US" altLang="ko-KR">
                <a:latin typeface="Cooper Black" panose="0208090404030B020404" pitchFamily="18" charset="0"/>
              </a:rPr>
              <a:t>oratory</a:t>
            </a:r>
            <a:endParaRPr lang="ko-KR" altLang="en-US" dirty="0">
              <a:latin typeface="Cooper Black" panose="0208090404030B020404" pitchFamily="18" charset="0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D5E5EB-9CF4-4B55-A1EB-BC21A4250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C6C323-E682-4C5B-ABCB-40533FB8EDB9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19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15247</TotalTime>
  <Words>2289</Words>
  <Application>Microsoft Office PowerPoint</Application>
  <PresentationFormat>와이드스크린</PresentationFormat>
  <Paragraphs>420</Paragraphs>
  <Slides>57</Slides>
  <Notes>1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맑은 고딕</vt:lpstr>
      <vt:lpstr>Arial</vt:lpstr>
      <vt:lpstr>Cooper Black</vt:lpstr>
      <vt:lpstr>Wingdings</vt:lpstr>
      <vt:lpstr>Office 테마</vt:lpstr>
      <vt:lpstr>  Python 개요</vt:lpstr>
      <vt:lpstr>파이썬 소개</vt:lpstr>
      <vt:lpstr>파이썬 소개</vt:lpstr>
      <vt:lpstr>파이썬 소개</vt:lpstr>
      <vt:lpstr>파이썬 소개</vt:lpstr>
      <vt:lpstr>파이썬 소개</vt:lpstr>
      <vt:lpstr>파이썬 소개</vt:lpstr>
      <vt:lpstr>파이썬 소개</vt:lpstr>
      <vt:lpstr>파이썬 소개</vt:lpstr>
      <vt:lpstr>파이썬 소개</vt:lpstr>
      <vt:lpstr>파이썬 개발환경의 특징과 가상환경</vt:lpstr>
      <vt:lpstr>파이썬 개발환경의 특징과 가상환경</vt:lpstr>
      <vt:lpstr>개발환경 설정</vt:lpstr>
      <vt:lpstr>개발환경 설정: 직접 설치, 설정하기</vt:lpstr>
      <vt:lpstr>개발환경 설정: 직접 설치, 설정하기</vt:lpstr>
      <vt:lpstr>개발환경 설정: 직접 설치, 설정하기</vt:lpstr>
      <vt:lpstr>개발환경 설정: 직접 설치, 설정하기</vt:lpstr>
      <vt:lpstr>개발환경 설정: 가상환경 설정하기</vt:lpstr>
      <vt:lpstr>개발환경 설정: Jupyter Notebook</vt:lpstr>
      <vt:lpstr>개발환경 설정: Jupyter Notebook</vt:lpstr>
      <vt:lpstr>개발환경 설정: Visual Studio Code</vt:lpstr>
      <vt:lpstr>개발환경 설정: Visual Studio Code</vt:lpstr>
      <vt:lpstr>개발환경 설정: Visual Studio Code</vt:lpstr>
      <vt:lpstr>개발환경 설정: Visual Studio Code</vt:lpstr>
      <vt:lpstr>개발환경 설정: Visual Studio Code</vt:lpstr>
      <vt:lpstr>개발환경 설정: Visual Studio Code</vt:lpstr>
      <vt:lpstr>개발환경 설정: Visual Studio Code</vt:lpstr>
      <vt:lpstr>개발환경 설정: Visual Studio Code</vt:lpstr>
      <vt:lpstr>개발환경 설정: Visual Studio Code</vt:lpstr>
      <vt:lpstr>개발환경 설정: Visual Studio Code</vt:lpstr>
      <vt:lpstr>개발환경 설정: Visual Studio Code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Anaconda</vt:lpstr>
      <vt:lpstr>개발환경 설정: Linux</vt:lpstr>
      <vt:lpstr>Colab (Colabortory)</vt:lpstr>
      <vt:lpstr>Colab (Colabortory)</vt:lpstr>
      <vt:lpstr>Colab (Colaboratory)</vt:lpstr>
      <vt:lpstr>Colab (Colabortory)</vt:lpstr>
      <vt:lpstr>Colab (Colabortory)</vt:lpstr>
      <vt:lpstr>Colab (Colabortory)</vt:lpstr>
      <vt:lpstr>Colab (Colabortory)</vt:lpstr>
      <vt:lpstr>Colab (Colabortory)</vt:lpstr>
      <vt:lpstr>Colab (Colabortory)</vt:lpstr>
      <vt:lpstr>Colab (Colabortory)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 Seokhwan</dc:creator>
  <cp:lastModifiedBy>양석환</cp:lastModifiedBy>
  <cp:revision>408</cp:revision>
  <dcterms:created xsi:type="dcterms:W3CDTF">2020-04-26T16:21:57Z</dcterms:created>
  <dcterms:modified xsi:type="dcterms:W3CDTF">2022-08-21T11:07:42Z</dcterms:modified>
</cp:coreProperties>
</file>